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2174" autoAdjust="0"/>
  </p:normalViewPr>
  <p:slideViewPr>
    <p:cSldViewPr snapToGrid="0">
      <p:cViewPr varScale="1">
        <p:scale>
          <a:sx n="56" d="100"/>
          <a:sy n="56" d="100"/>
        </p:scale>
        <p:origin x="265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F1EBF9-3740-46DF-8B24-9F3CABE08E7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E4DF780-8503-41F6-ACF7-65AE120BF5BD}">
      <dgm:prSet/>
      <dgm:spPr/>
      <dgm:t>
        <a:bodyPr/>
        <a:lstStyle/>
        <a:p>
          <a:r>
            <a:rPr lang="en-US" b="0" i="0" baseline="0" dirty="0"/>
            <a:t>Discussion</a:t>
          </a:r>
          <a:endParaRPr lang="en-US" dirty="0"/>
        </a:p>
      </dgm:t>
    </dgm:pt>
    <dgm:pt modelId="{A4D1CA99-931F-4772-8539-C697C13CE354}" type="parTrans" cxnId="{8B3EBE40-C2E1-4FDF-9C82-7F6B9DCAF356}">
      <dgm:prSet/>
      <dgm:spPr/>
      <dgm:t>
        <a:bodyPr/>
        <a:lstStyle/>
        <a:p>
          <a:endParaRPr lang="en-US"/>
        </a:p>
      </dgm:t>
    </dgm:pt>
    <dgm:pt modelId="{766325EB-E654-49F5-B302-B5F2A7A07C54}" type="sibTrans" cxnId="{8B3EBE40-C2E1-4FDF-9C82-7F6B9DCAF356}">
      <dgm:prSet/>
      <dgm:spPr/>
      <dgm:t>
        <a:bodyPr/>
        <a:lstStyle/>
        <a:p>
          <a:endParaRPr lang="en-US"/>
        </a:p>
      </dgm:t>
    </dgm:pt>
    <dgm:pt modelId="{C9FDF742-D8D6-480F-A4F9-1964D70F4A1C}">
      <dgm:prSet/>
      <dgm:spPr/>
      <dgm:t>
        <a:bodyPr/>
        <a:lstStyle/>
        <a:p>
          <a:r>
            <a:rPr lang="en-US" b="0" i="0" baseline="0" dirty="0"/>
            <a:t>Summary Handout</a:t>
          </a:r>
          <a:endParaRPr lang="en-US" dirty="0"/>
        </a:p>
      </dgm:t>
    </dgm:pt>
    <dgm:pt modelId="{CB900AA5-F3BE-483A-9889-7A6FF452B32C}" type="parTrans" cxnId="{59A119E4-1BFD-4214-A83E-77C53B078E20}">
      <dgm:prSet/>
      <dgm:spPr/>
      <dgm:t>
        <a:bodyPr/>
        <a:lstStyle/>
        <a:p>
          <a:endParaRPr lang="en-US"/>
        </a:p>
      </dgm:t>
    </dgm:pt>
    <dgm:pt modelId="{F15C16CF-9FC2-4485-ACFC-A4AF2BA2E1B0}" type="sibTrans" cxnId="{59A119E4-1BFD-4214-A83E-77C53B078E20}">
      <dgm:prSet/>
      <dgm:spPr/>
      <dgm:t>
        <a:bodyPr/>
        <a:lstStyle/>
        <a:p>
          <a:endParaRPr lang="en-US"/>
        </a:p>
      </dgm:t>
    </dgm:pt>
    <dgm:pt modelId="{37F8D059-16D0-465F-9CDE-85AB82B638D9}" type="pres">
      <dgm:prSet presAssocID="{36F1EBF9-3740-46DF-8B24-9F3CABE08E7C}" presName="root" presStyleCnt="0">
        <dgm:presLayoutVars>
          <dgm:dir/>
          <dgm:resizeHandles val="exact"/>
        </dgm:presLayoutVars>
      </dgm:prSet>
      <dgm:spPr/>
    </dgm:pt>
    <dgm:pt modelId="{D6FB084A-01ED-41C1-9573-F1A3499F331D}" type="pres">
      <dgm:prSet presAssocID="{EE4DF780-8503-41F6-ACF7-65AE120BF5BD}" presName="compNode" presStyleCnt="0"/>
      <dgm:spPr/>
    </dgm:pt>
    <dgm:pt modelId="{80C78553-C71D-4291-B3CF-4A5397E22AFF}" type="pres">
      <dgm:prSet presAssocID="{EE4DF780-8503-41F6-ACF7-65AE120BF5B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192727F7-4824-46B1-9FB5-339876266EEA}" type="pres">
      <dgm:prSet presAssocID="{EE4DF780-8503-41F6-ACF7-65AE120BF5BD}" presName="spaceRect" presStyleCnt="0"/>
      <dgm:spPr/>
    </dgm:pt>
    <dgm:pt modelId="{89A6D09A-456A-4FD8-820F-B8FC23202C80}" type="pres">
      <dgm:prSet presAssocID="{EE4DF780-8503-41F6-ACF7-65AE120BF5BD}" presName="textRect" presStyleLbl="revTx" presStyleIdx="0" presStyleCnt="2">
        <dgm:presLayoutVars>
          <dgm:chMax val="1"/>
          <dgm:chPref val="1"/>
        </dgm:presLayoutVars>
      </dgm:prSet>
      <dgm:spPr/>
    </dgm:pt>
    <dgm:pt modelId="{F4261E78-E9D0-4EF2-9E64-C6C9B134649E}" type="pres">
      <dgm:prSet presAssocID="{766325EB-E654-49F5-B302-B5F2A7A07C54}" presName="sibTrans" presStyleCnt="0"/>
      <dgm:spPr/>
    </dgm:pt>
    <dgm:pt modelId="{421DDCEA-DE04-4EB0-8375-2007B976A3D5}" type="pres">
      <dgm:prSet presAssocID="{C9FDF742-D8D6-480F-A4F9-1964D70F4A1C}" presName="compNode" presStyleCnt="0"/>
      <dgm:spPr/>
    </dgm:pt>
    <dgm:pt modelId="{ABBDD85C-C296-4D25-AF54-C4604E0EC4BA}" type="pres">
      <dgm:prSet presAssocID="{C9FDF742-D8D6-480F-A4F9-1964D70F4A1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2FD9D671-28D9-49EC-94C6-797818D6EF48}" type="pres">
      <dgm:prSet presAssocID="{C9FDF742-D8D6-480F-A4F9-1964D70F4A1C}" presName="spaceRect" presStyleCnt="0"/>
      <dgm:spPr/>
    </dgm:pt>
    <dgm:pt modelId="{405EC12F-E546-45EF-A107-EFE9EDE44C8A}" type="pres">
      <dgm:prSet presAssocID="{C9FDF742-D8D6-480F-A4F9-1964D70F4A1C}" presName="textRect" presStyleLbl="revTx" presStyleIdx="1" presStyleCnt="2">
        <dgm:presLayoutVars>
          <dgm:chMax val="1"/>
          <dgm:chPref val="1"/>
        </dgm:presLayoutVars>
      </dgm:prSet>
      <dgm:spPr/>
    </dgm:pt>
  </dgm:ptLst>
  <dgm:cxnLst>
    <dgm:cxn modelId="{8B3EBE40-C2E1-4FDF-9C82-7F6B9DCAF356}" srcId="{36F1EBF9-3740-46DF-8B24-9F3CABE08E7C}" destId="{EE4DF780-8503-41F6-ACF7-65AE120BF5BD}" srcOrd="0" destOrd="0" parTransId="{A4D1CA99-931F-4772-8539-C697C13CE354}" sibTransId="{766325EB-E654-49F5-B302-B5F2A7A07C54}"/>
    <dgm:cxn modelId="{31BA9484-3CCB-4691-BF21-814285AB86F6}" type="presOf" srcId="{C9FDF742-D8D6-480F-A4F9-1964D70F4A1C}" destId="{405EC12F-E546-45EF-A107-EFE9EDE44C8A}" srcOrd="0" destOrd="0" presId="urn:microsoft.com/office/officeart/2018/2/layout/IconLabelList"/>
    <dgm:cxn modelId="{59A119E4-1BFD-4214-A83E-77C53B078E20}" srcId="{36F1EBF9-3740-46DF-8B24-9F3CABE08E7C}" destId="{C9FDF742-D8D6-480F-A4F9-1964D70F4A1C}" srcOrd="1" destOrd="0" parTransId="{CB900AA5-F3BE-483A-9889-7A6FF452B32C}" sibTransId="{F15C16CF-9FC2-4485-ACFC-A4AF2BA2E1B0}"/>
    <dgm:cxn modelId="{C3828DF4-8B41-48DC-AC6C-1F34466D000A}" type="presOf" srcId="{36F1EBF9-3740-46DF-8B24-9F3CABE08E7C}" destId="{37F8D059-16D0-465F-9CDE-85AB82B638D9}" srcOrd="0" destOrd="0" presId="urn:microsoft.com/office/officeart/2018/2/layout/IconLabelList"/>
    <dgm:cxn modelId="{69EEB3FC-62BA-45EE-9BA3-DDBF48DCE55C}" type="presOf" srcId="{EE4DF780-8503-41F6-ACF7-65AE120BF5BD}" destId="{89A6D09A-456A-4FD8-820F-B8FC23202C80}" srcOrd="0" destOrd="0" presId="urn:microsoft.com/office/officeart/2018/2/layout/IconLabelList"/>
    <dgm:cxn modelId="{569D9C4B-38D5-4EB8-B7BD-DDAD9575D627}" type="presParOf" srcId="{37F8D059-16D0-465F-9CDE-85AB82B638D9}" destId="{D6FB084A-01ED-41C1-9573-F1A3499F331D}" srcOrd="0" destOrd="0" presId="urn:microsoft.com/office/officeart/2018/2/layout/IconLabelList"/>
    <dgm:cxn modelId="{DAAFAD54-7B9C-45A2-BFCC-49C5B18DADED}" type="presParOf" srcId="{D6FB084A-01ED-41C1-9573-F1A3499F331D}" destId="{80C78553-C71D-4291-B3CF-4A5397E22AFF}" srcOrd="0" destOrd="0" presId="urn:microsoft.com/office/officeart/2018/2/layout/IconLabelList"/>
    <dgm:cxn modelId="{4F52CC2C-92BB-47C2-8D7D-C42A2F43D946}" type="presParOf" srcId="{D6FB084A-01ED-41C1-9573-F1A3499F331D}" destId="{192727F7-4824-46B1-9FB5-339876266EEA}" srcOrd="1" destOrd="0" presId="urn:microsoft.com/office/officeart/2018/2/layout/IconLabelList"/>
    <dgm:cxn modelId="{84EF7452-1228-4312-AE42-B087F662EAF6}" type="presParOf" srcId="{D6FB084A-01ED-41C1-9573-F1A3499F331D}" destId="{89A6D09A-456A-4FD8-820F-B8FC23202C80}" srcOrd="2" destOrd="0" presId="urn:microsoft.com/office/officeart/2018/2/layout/IconLabelList"/>
    <dgm:cxn modelId="{B1828E55-6D1F-4D9F-904C-5789DD29D673}" type="presParOf" srcId="{37F8D059-16D0-465F-9CDE-85AB82B638D9}" destId="{F4261E78-E9D0-4EF2-9E64-C6C9B134649E}" srcOrd="1" destOrd="0" presId="urn:microsoft.com/office/officeart/2018/2/layout/IconLabelList"/>
    <dgm:cxn modelId="{673315B6-1F8D-418F-A1D9-D327F6507C28}" type="presParOf" srcId="{37F8D059-16D0-465F-9CDE-85AB82B638D9}" destId="{421DDCEA-DE04-4EB0-8375-2007B976A3D5}" srcOrd="2" destOrd="0" presId="urn:microsoft.com/office/officeart/2018/2/layout/IconLabelList"/>
    <dgm:cxn modelId="{E2B69D5F-C216-4822-AD9A-05D539E9DAEF}" type="presParOf" srcId="{421DDCEA-DE04-4EB0-8375-2007B976A3D5}" destId="{ABBDD85C-C296-4D25-AF54-C4604E0EC4BA}" srcOrd="0" destOrd="0" presId="urn:microsoft.com/office/officeart/2018/2/layout/IconLabelList"/>
    <dgm:cxn modelId="{4AD615F9-F623-45C4-8956-D7453739CB00}" type="presParOf" srcId="{421DDCEA-DE04-4EB0-8375-2007B976A3D5}" destId="{2FD9D671-28D9-49EC-94C6-797818D6EF48}" srcOrd="1" destOrd="0" presId="urn:microsoft.com/office/officeart/2018/2/layout/IconLabelList"/>
    <dgm:cxn modelId="{340E925E-1531-4D3E-9914-BD7A106ED37B}" type="presParOf" srcId="{421DDCEA-DE04-4EB0-8375-2007B976A3D5}" destId="{405EC12F-E546-45EF-A107-EFE9EDE44C8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C5FF74-57DF-465E-9621-4166AC1DC982}"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AD4909C-54DC-46F1-B2EF-388CD20F476F}">
      <dgm:prSet/>
      <dgm:spPr/>
      <dgm:t>
        <a:bodyPr/>
        <a:lstStyle/>
        <a:p>
          <a:pPr>
            <a:defRPr cap="all"/>
          </a:pPr>
          <a:r>
            <a:rPr lang="en-US" b="1" baseline="0" dirty="0"/>
            <a:t>Facilitator</a:t>
          </a:r>
          <a:endParaRPr lang="en-US" dirty="0"/>
        </a:p>
      </dgm:t>
    </dgm:pt>
    <dgm:pt modelId="{43B500C2-7838-4ABC-A6C6-9FD01B82CC70}" type="parTrans" cxnId="{70325ABC-5D2F-4400-A473-A6994D9C235D}">
      <dgm:prSet/>
      <dgm:spPr/>
      <dgm:t>
        <a:bodyPr/>
        <a:lstStyle/>
        <a:p>
          <a:endParaRPr lang="en-US"/>
        </a:p>
      </dgm:t>
    </dgm:pt>
    <dgm:pt modelId="{679C99D7-19CC-4075-B8BD-8AFF9F4FFDFD}" type="sibTrans" cxnId="{70325ABC-5D2F-4400-A473-A6994D9C235D}">
      <dgm:prSet/>
      <dgm:spPr/>
      <dgm:t>
        <a:bodyPr/>
        <a:lstStyle/>
        <a:p>
          <a:endParaRPr lang="en-US"/>
        </a:p>
      </dgm:t>
    </dgm:pt>
    <dgm:pt modelId="{8F7D95F4-2218-4AF3-8EFE-F631D5594577}">
      <dgm:prSet/>
      <dgm:spPr/>
      <dgm:t>
        <a:bodyPr/>
        <a:lstStyle/>
        <a:p>
          <a:pPr>
            <a:defRPr cap="all"/>
          </a:pPr>
          <a:r>
            <a:rPr lang="en-US" b="1" baseline="0" dirty="0"/>
            <a:t>Recorder</a:t>
          </a:r>
          <a:endParaRPr lang="en-US" dirty="0"/>
        </a:p>
      </dgm:t>
    </dgm:pt>
    <dgm:pt modelId="{BC32BF1D-DFD1-4A27-8323-1191A690AC7D}" type="parTrans" cxnId="{129E8EB3-9552-40CD-B0BF-42A3A9E5F251}">
      <dgm:prSet/>
      <dgm:spPr/>
      <dgm:t>
        <a:bodyPr/>
        <a:lstStyle/>
        <a:p>
          <a:endParaRPr lang="en-US"/>
        </a:p>
      </dgm:t>
    </dgm:pt>
    <dgm:pt modelId="{ECB7CA28-7C64-4B47-9352-473B93D3FFFE}" type="sibTrans" cxnId="{129E8EB3-9552-40CD-B0BF-42A3A9E5F251}">
      <dgm:prSet/>
      <dgm:spPr/>
      <dgm:t>
        <a:bodyPr/>
        <a:lstStyle/>
        <a:p>
          <a:endParaRPr lang="en-US"/>
        </a:p>
      </dgm:t>
    </dgm:pt>
    <dgm:pt modelId="{86DCC619-A0AC-4776-8FB5-8A0F62630880}">
      <dgm:prSet/>
      <dgm:spPr/>
      <dgm:t>
        <a:bodyPr/>
        <a:lstStyle/>
        <a:p>
          <a:pPr>
            <a:defRPr cap="all"/>
          </a:pPr>
          <a:r>
            <a:rPr lang="en-US" b="1" baseline="0" dirty="0"/>
            <a:t>Thread Leaders</a:t>
          </a:r>
          <a:endParaRPr lang="en-US" dirty="0"/>
        </a:p>
      </dgm:t>
    </dgm:pt>
    <dgm:pt modelId="{B1A0C418-6F44-4C46-AC00-0F5081073149}" type="parTrans" cxnId="{CA1A8161-1319-479E-BF83-828F1CB9E636}">
      <dgm:prSet/>
      <dgm:spPr/>
      <dgm:t>
        <a:bodyPr/>
        <a:lstStyle/>
        <a:p>
          <a:endParaRPr lang="en-US"/>
        </a:p>
      </dgm:t>
    </dgm:pt>
    <dgm:pt modelId="{CA8ED0ED-3BB6-4709-A66B-18882DD710F8}" type="sibTrans" cxnId="{CA1A8161-1319-479E-BF83-828F1CB9E636}">
      <dgm:prSet/>
      <dgm:spPr/>
      <dgm:t>
        <a:bodyPr/>
        <a:lstStyle/>
        <a:p>
          <a:endParaRPr lang="en-US"/>
        </a:p>
      </dgm:t>
    </dgm:pt>
    <dgm:pt modelId="{C43A680D-56BF-473E-8504-EF2F384A5ECC}" type="pres">
      <dgm:prSet presAssocID="{CFC5FF74-57DF-465E-9621-4166AC1DC982}" presName="root" presStyleCnt="0">
        <dgm:presLayoutVars>
          <dgm:dir/>
          <dgm:resizeHandles val="exact"/>
        </dgm:presLayoutVars>
      </dgm:prSet>
      <dgm:spPr/>
    </dgm:pt>
    <dgm:pt modelId="{65C72F57-F3E8-4534-99A2-840537346E4F}" type="pres">
      <dgm:prSet presAssocID="{5AD4909C-54DC-46F1-B2EF-388CD20F476F}" presName="compNode" presStyleCnt="0"/>
      <dgm:spPr/>
    </dgm:pt>
    <dgm:pt modelId="{FEEA1774-D2CC-4920-BF7C-61F71B3578B0}" type="pres">
      <dgm:prSet presAssocID="{5AD4909C-54DC-46F1-B2EF-388CD20F476F}" presName="iconBgRect" presStyleLbl="bgShp" presStyleIdx="0" presStyleCnt="3"/>
      <dgm:spPr/>
    </dgm:pt>
    <dgm:pt modelId="{C47D6654-834E-4F03-B077-9B54B4D55E2D}" type="pres">
      <dgm:prSet presAssocID="{5AD4909C-54DC-46F1-B2EF-388CD20F476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698718E1-3280-424E-96C3-4E7372D13044}" type="pres">
      <dgm:prSet presAssocID="{5AD4909C-54DC-46F1-B2EF-388CD20F476F}" presName="spaceRect" presStyleCnt="0"/>
      <dgm:spPr/>
    </dgm:pt>
    <dgm:pt modelId="{207EFAAC-21A3-4779-920C-E55718E7EB00}" type="pres">
      <dgm:prSet presAssocID="{5AD4909C-54DC-46F1-B2EF-388CD20F476F}" presName="textRect" presStyleLbl="revTx" presStyleIdx="0" presStyleCnt="3">
        <dgm:presLayoutVars>
          <dgm:chMax val="1"/>
          <dgm:chPref val="1"/>
        </dgm:presLayoutVars>
      </dgm:prSet>
      <dgm:spPr/>
    </dgm:pt>
    <dgm:pt modelId="{E056014F-E308-44F8-A793-D271C18682F5}" type="pres">
      <dgm:prSet presAssocID="{679C99D7-19CC-4075-B8BD-8AFF9F4FFDFD}" presName="sibTrans" presStyleCnt="0"/>
      <dgm:spPr/>
    </dgm:pt>
    <dgm:pt modelId="{9FE439C7-AD52-4BD1-B558-5EAFC0921DFE}" type="pres">
      <dgm:prSet presAssocID="{8F7D95F4-2218-4AF3-8EFE-F631D5594577}" presName="compNode" presStyleCnt="0"/>
      <dgm:spPr/>
    </dgm:pt>
    <dgm:pt modelId="{99FE5C2C-AD43-4EB3-9367-50EF6FCB5414}" type="pres">
      <dgm:prSet presAssocID="{8F7D95F4-2218-4AF3-8EFE-F631D5594577}" presName="iconBgRect" presStyleLbl="bgShp" presStyleIdx="1" presStyleCnt="3"/>
      <dgm:spPr/>
    </dgm:pt>
    <dgm:pt modelId="{F6631FB8-2381-470A-B998-98802DE25F43}" type="pres">
      <dgm:prSet presAssocID="{8F7D95F4-2218-4AF3-8EFE-F631D559457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9C5C068D-FF90-4E91-BB0B-13E28B1C4FEF}" type="pres">
      <dgm:prSet presAssocID="{8F7D95F4-2218-4AF3-8EFE-F631D5594577}" presName="spaceRect" presStyleCnt="0"/>
      <dgm:spPr/>
    </dgm:pt>
    <dgm:pt modelId="{35090337-6E09-4D76-89FC-70FE574AC29C}" type="pres">
      <dgm:prSet presAssocID="{8F7D95F4-2218-4AF3-8EFE-F631D5594577}" presName="textRect" presStyleLbl="revTx" presStyleIdx="1" presStyleCnt="3">
        <dgm:presLayoutVars>
          <dgm:chMax val="1"/>
          <dgm:chPref val="1"/>
        </dgm:presLayoutVars>
      </dgm:prSet>
      <dgm:spPr/>
    </dgm:pt>
    <dgm:pt modelId="{B601303E-A2BA-4E0F-B68D-11DBAA9A10AA}" type="pres">
      <dgm:prSet presAssocID="{ECB7CA28-7C64-4B47-9352-473B93D3FFFE}" presName="sibTrans" presStyleCnt="0"/>
      <dgm:spPr/>
    </dgm:pt>
    <dgm:pt modelId="{4443DA00-898F-4665-B222-55A0C959E4A7}" type="pres">
      <dgm:prSet presAssocID="{86DCC619-A0AC-4776-8FB5-8A0F62630880}" presName="compNode" presStyleCnt="0"/>
      <dgm:spPr/>
    </dgm:pt>
    <dgm:pt modelId="{6EDAEE82-74C6-4A80-BEDE-3E1772F59E91}" type="pres">
      <dgm:prSet presAssocID="{86DCC619-A0AC-4776-8FB5-8A0F62630880}" presName="iconBgRect" presStyleLbl="bgShp" presStyleIdx="2" presStyleCnt="3"/>
      <dgm:spPr/>
    </dgm:pt>
    <dgm:pt modelId="{C1709F5E-1519-4308-805C-620AB0C22ABE}" type="pres">
      <dgm:prSet presAssocID="{86DCC619-A0AC-4776-8FB5-8A0F626308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059B2A6A-071B-4B99-8770-9116E34A601F}" type="pres">
      <dgm:prSet presAssocID="{86DCC619-A0AC-4776-8FB5-8A0F62630880}" presName="spaceRect" presStyleCnt="0"/>
      <dgm:spPr/>
    </dgm:pt>
    <dgm:pt modelId="{DC7CA79B-0EE3-4366-81BB-66769186A234}" type="pres">
      <dgm:prSet presAssocID="{86DCC619-A0AC-4776-8FB5-8A0F62630880}" presName="textRect" presStyleLbl="revTx" presStyleIdx="2" presStyleCnt="3">
        <dgm:presLayoutVars>
          <dgm:chMax val="1"/>
          <dgm:chPref val="1"/>
        </dgm:presLayoutVars>
      </dgm:prSet>
      <dgm:spPr/>
    </dgm:pt>
  </dgm:ptLst>
  <dgm:cxnLst>
    <dgm:cxn modelId="{CA1A8161-1319-479E-BF83-828F1CB9E636}" srcId="{CFC5FF74-57DF-465E-9621-4166AC1DC982}" destId="{86DCC619-A0AC-4776-8FB5-8A0F62630880}" srcOrd="2" destOrd="0" parTransId="{B1A0C418-6F44-4C46-AC00-0F5081073149}" sibTransId="{CA8ED0ED-3BB6-4709-A66B-18882DD710F8}"/>
    <dgm:cxn modelId="{24D6585A-D9D4-414D-853F-954D0AD8E40E}" type="presOf" srcId="{86DCC619-A0AC-4776-8FB5-8A0F62630880}" destId="{DC7CA79B-0EE3-4366-81BB-66769186A234}" srcOrd="0" destOrd="0" presId="urn:microsoft.com/office/officeart/2018/5/layout/IconCircleLabelList"/>
    <dgm:cxn modelId="{89007D81-7E22-4BE0-8477-291B5EF288CA}" type="presOf" srcId="{5AD4909C-54DC-46F1-B2EF-388CD20F476F}" destId="{207EFAAC-21A3-4779-920C-E55718E7EB00}" srcOrd="0" destOrd="0" presId="urn:microsoft.com/office/officeart/2018/5/layout/IconCircleLabelList"/>
    <dgm:cxn modelId="{05E281AE-09F1-4733-AA20-D76449789341}" type="presOf" srcId="{8F7D95F4-2218-4AF3-8EFE-F631D5594577}" destId="{35090337-6E09-4D76-89FC-70FE574AC29C}" srcOrd="0" destOrd="0" presId="urn:microsoft.com/office/officeart/2018/5/layout/IconCircleLabelList"/>
    <dgm:cxn modelId="{129E8EB3-9552-40CD-B0BF-42A3A9E5F251}" srcId="{CFC5FF74-57DF-465E-9621-4166AC1DC982}" destId="{8F7D95F4-2218-4AF3-8EFE-F631D5594577}" srcOrd="1" destOrd="0" parTransId="{BC32BF1D-DFD1-4A27-8323-1191A690AC7D}" sibTransId="{ECB7CA28-7C64-4B47-9352-473B93D3FFFE}"/>
    <dgm:cxn modelId="{8278DEBB-18D4-47A5-9711-65E26C437693}" type="presOf" srcId="{CFC5FF74-57DF-465E-9621-4166AC1DC982}" destId="{C43A680D-56BF-473E-8504-EF2F384A5ECC}" srcOrd="0" destOrd="0" presId="urn:microsoft.com/office/officeart/2018/5/layout/IconCircleLabelList"/>
    <dgm:cxn modelId="{70325ABC-5D2F-4400-A473-A6994D9C235D}" srcId="{CFC5FF74-57DF-465E-9621-4166AC1DC982}" destId="{5AD4909C-54DC-46F1-B2EF-388CD20F476F}" srcOrd="0" destOrd="0" parTransId="{43B500C2-7838-4ABC-A6C6-9FD01B82CC70}" sibTransId="{679C99D7-19CC-4075-B8BD-8AFF9F4FFDFD}"/>
    <dgm:cxn modelId="{2103440F-2975-4EB7-9AD0-71D38461C0BC}" type="presParOf" srcId="{C43A680D-56BF-473E-8504-EF2F384A5ECC}" destId="{65C72F57-F3E8-4534-99A2-840537346E4F}" srcOrd="0" destOrd="0" presId="urn:microsoft.com/office/officeart/2018/5/layout/IconCircleLabelList"/>
    <dgm:cxn modelId="{D1D0B52B-7907-4253-BC2C-96C0445D5DC5}" type="presParOf" srcId="{65C72F57-F3E8-4534-99A2-840537346E4F}" destId="{FEEA1774-D2CC-4920-BF7C-61F71B3578B0}" srcOrd="0" destOrd="0" presId="urn:microsoft.com/office/officeart/2018/5/layout/IconCircleLabelList"/>
    <dgm:cxn modelId="{E5DF58E6-0254-4BE4-AE04-BD080F60C07D}" type="presParOf" srcId="{65C72F57-F3E8-4534-99A2-840537346E4F}" destId="{C47D6654-834E-4F03-B077-9B54B4D55E2D}" srcOrd="1" destOrd="0" presId="urn:microsoft.com/office/officeart/2018/5/layout/IconCircleLabelList"/>
    <dgm:cxn modelId="{E6F207E2-0F9E-4363-A797-8309FECBBCB3}" type="presParOf" srcId="{65C72F57-F3E8-4534-99A2-840537346E4F}" destId="{698718E1-3280-424E-96C3-4E7372D13044}" srcOrd="2" destOrd="0" presId="urn:microsoft.com/office/officeart/2018/5/layout/IconCircleLabelList"/>
    <dgm:cxn modelId="{34EFE9B0-E1E6-4AA0-9980-E6100A640BEA}" type="presParOf" srcId="{65C72F57-F3E8-4534-99A2-840537346E4F}" destId="{207EFAAC-21A3-4779-920C-E55718E7EB00}" srcOrd="3" destOrd="0" presId="urn:microsoft.com/office/officeart/2018/5/layout/IconCircleLabelList"/>
    <dgm:cxn modelId="{D21BADA2-E1FD-4206-B7E2-364B2D32605A}" type="presParOf" srcId="{C43A680D-56BF-473E-8504-EF2F384A5ECC}" destId="{E056014F-E308-44F8-A793-D271C18682F5}" srcOrd="1" destOrd="0" presId="urn:microsoft.com/office/officeart/2018/5/layout/IconCircleLabelList"/>
    <dgm:cxn modelId="{9BA761EA-C104-43F8-A399-58593BD6E8C9}" type="presParOf" srcId="{C43A680D-56BF-473E-8504-EF2F384A5ECC}" destId="{9FE439C7-AD52-4BD1-B558-5EAFC0921DFE}" srcOrd="2" destOrd="0" presId="urn:microsoft.com/office/officeart/2018/5/layout/IconCircleLabelList"/>
    <dgm:cxn modelId="{542F2EDA-6E16-4BE7-8CE0-D3B780955BC4}" type="presParOf" srcId="{9FE439C7-AD52-4BD1-B558-5EAFC0921DFE}" destId="{99FE5C2C-AD43-4EB3-9367-50EF6FCB5414}" srcOrd="0" destOrd="0" presId="urn:microsoft.com/office/officeart/2018/5/layout/IconCircleLabelList"/>
    <dgm:cxn modelId="{BD33AA2B-BF03-4507-907B-F5674AEA89F3}" type="presParOf" srcId="{9FE439C7-AD52-4BD1-B558-5EAFC0921DFE}" destId="{F6631FB8-2381-470A-B998-98802DE25F43}" srcOrd="1" destOrd="0" presId="urn:microsoft.com/office/officeart/2018/5/layout/IconCircleLabelList"/>
    <dgm:cxn modelId="{025E6248-1C39-41FA-B635-DAE11839C17C}" type="presParOf" srcId="{9FE439C7-AD52-4BD1-B558-5EAFC0921DFE}" destId="{9C5C068D-FF90-4E91-BB0B-13E28B1C4FEF}" srcOrd="2" destOrd="0" presId="urn:microsoft.com/office/officeart/2018/5/layout/IconCircleLabelList"/>
    <dgm:cxn modelId="{AE850577-313D-4438-8D70-88B4AAF407EF}" type="presParOf" srcId="{9FE439C7-AD52-4BD1-B558-5EAFC0921DFE}" destId="{35090337-6E09-4D76-89FC-70FE574AC29C}" srcOrd="3" destOrd="0" presId="urn:microsoft.com/office/officeart/2018/5/layout/IconCircleLabelList"/>
    <dgm:cxn modelId="{BE175A57-4699-455C-ADAC-EC80A12B1031}" type="presParOf" srcId="{C43A680D-56BF-473E-8504-EF2F384A5ECC}" destId="{B601303E-A2BA-4E0F-B68D-11DBAA9A10AA}" srcOrd="3" destOrd="0" presId="urn:microsoft.com/office/officeart/2018/5/layout/IconCircleLabelList"/>
    <dgm:cxn modelId="{902EF560-A9FD-418A-9661-7F1CDF2F68A3}" type="presParOf" srcId="{C43A680D-56BF-473E-8504-EF2F384A5ECC}" destId="{4443DA00-898F-4665-B222-55A0C959E4A7}" srcOrd="4" destOrd="0" presId="urn:microsoft.com/office/officeart/2018/5/layout/IconCircleLabelList"/>
    <dgm:cxn modelId="{7B0AA59E-7FC2-43D9-B302-7EB6070A9C45}" type="presParOf" srcId="{4443DA00-898F-4665-B222-55A0C959E4A7}" destId="{6EDAEE82-74C6-4A80-BEDE-3E1772F59E91}" srcOrd="0" destOrd="0" presId="urn:microsoft.com/office/officeart/2018/5/layout/IconCircleLabelList"/>
    <dgm:cxn modelId="{665C2901-F32E-4918-9E7A-7E336FFA77C0}" type="presParOf" srcId="{4443DA00-898F-4665-B222-55A0C959E4A7}" destId="{C1709F5E-1519-4308-805C-620AB0C22ABE}" srcOrd="1" destOrd="0" presId="urn:microsoft.com/office/officeart/2018/5/layout/IconCircleLabelList"/>
    <dgm:cxn modelId="{4CDF05D7-25F1-4643-B5C8-6373150948B7}" type="presParOf" srcId="{4443DA00-898F-4665-B222-55A0C959E4A7}" destId="{059B2A6A-071B-4B99-8770-9116E34A601F}" srcOrd="2" destOrd="0" presId="urn:microsoft.com/office/officeart/2018/5/layout/IconCircleLabelList"/>
    <dgm:cxn modelId="{976F67BC-1410-4BEA-8B86-296C8DEC3C4F}" type="presParOf" srcId="{4443DA00-898F-4665-B222-55A0C959E4A7}" destId="{DC7CA79B-0EE3-4366-81BB-66769186A23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A90D5F-6271-46D7-86AD-14BF91586BE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0DD0990-A2EB-4BA9-B190-25B09A3B0BD7}">
      <dgm:prSet/>
      <dgm:spPr/>
      <dgm:t>
        <a:bodyPr/>
        <a:lstStyle/>
        <a:p>
          <a:r>
            <a:rPr lang="en-US" b="1" baseline="0" dirty="0"/>
            <a:t>Starter thread due no later than Thursday at 11:59 p.m.</a:t>
          </a:r>
          <a:endParaRPr lang="en-US" dirty="0"/>
        </a:p>
      </dgm:t>
    </dgm:pt>
    <dgm:pt modelId="{78BA3F67-1FFD-43D3-8464-AF980FB27552}" type="parTrans" cxnId="{05F8295E-D344-4C41-8A66-A28160150C83}">
      <dgm:prSet/>
      <dgm:spPr/>
      <dgm:t>
        <a:bodyPr/>
        <a:lstStyle/>
        <a:p>
          <a:endParaRPr lang="en-US"/>
        </a:p>
      </dgm:t>
    </dgm:pt>
    <dgm:pt modelId="{A27118D9-3620-49AA-815D-45F45148CE19}" type="sibTrans" cxnId="{05F8295E-D344-4C41-8A66-A28160150C83}">
      <dgm:prSet/>
      <dgm:spPr/>
      <dgm:t>
        <a:bodyPr/>
        <a:lstStyle/>
        <a:p>
          <a:endParaRPr lang="en-US"/>
        </a:p>
      </dgm:t>
    </dgm:pt>
    <dgm:pt modelId="{A339CCA8-17C2-49ED-A1A4-0382B6CF3065}">
      <dgm:prSet/>
      <dgm:spPr/>
      <dgm:t>
        <a:bodyPr/>
        <a:lstStyle/>
        <a:p>
          <a:r>
            <a:rPr lang="en-US" b="1" baseline="0" dirty="0"/>
            <a:t>Contribute to all threads</a:t>
          </a:r>
          <a:endParaRPr lang="en-US" dirty="0"/>
        </a:p>
      </dgm:t>
    </dgm:pt>
    <dgm:pt modelId="{538F4DC5-7637-4D1B-B82E-67FDEB6CBDED}" type="parTrans" cxnId="{D15910EA-7C0F-4002-840A-69CB4AE9AC13}">
      <dgm:prSet/>
      <dgm:spPr/>
      <dgm:t>
        <a:bodyPr/>
        <a:lstStyle/>
        <a:p>
          <a:endParaRPr lang="en-US"/>
        </a:p>
      </dgm:t>
    </dgm:pt>
    <dgm:pt modelId="{B74ACB33-36AE-4D97-A7C3-0634A48F4E3C}" type="sibTrans" cxnId="{D15910EA-7C0F-4002-840A-69CB4AE9AC13}">
      <dgm:prSet/>
      <dgm:spPr/>
      <dgm:t>
        <a:bodyPr/>
        <a:lstStyle/>
        <a:p>
          <a:endParaRPr lang="en-US"/>
        </a:p>
      </dgm:t>
    </dgm:pt>
    <dgm:pt modelId="{170BC323-6400-4BB4-8FB4-B7F4699C40C5}">
      <dgm:prSet/>
      <dgm:spPr/>
      <dgm:t>
        <a:bodyPr/>
        <a:lstStyle/>
        <a:p>
          <a:r>
            <a:rPr lang="en-US" b="1" baseline="0" dirty="0"/>
            <a:t>Don’t just pick three and call it done</a:t>
          </a:r>
          <a:endParaRPr lang="en-US" dirty="0"/>
        </a:p>
      </dgm:t>
    </dgm:pt>
    <dgm:pt modelId="{A2250C9F-9D2F-4638-B0AA-8B02BE03809E}" type="parTrans" cxnId="{02666EFC-6AE4-448C-B784-ADDDB0D47701}">
      <dgm:prSet/>
      <dgm:spPr/>
      <dgm:t>
        <a:bodyPr/>
        <a:lstStyle/>
        <a:p>
          <a:endParaRPr lang="en-US"/>
        </a:p>
      </dgm:t>
    </dgm:pt>
    <dgm:pt modelId="{1A69E630-5F08-4AC9-B60D-87139B65EF47}" type="sibTrans" cxnId="{02666EFC-6AE4-448C-B784-ADDDB0D47701}">
      <dgm:prSet/>
      <dgm:spPr/>
      <dgm:t>
        <a:bodyPr/>
        <a:lstStyle/>
        <a:p>
          <a:endParaRPr lang="en-US"/>
        </a:p>
      </dgm:t>
    </dgm:pt>
    <dgm:pt modelId="{626720B9-71CD-49C5-BED8-8AF484CE73F0}">
      <dgm:prSet/>
      <dgm:spPr/>
      <dgm:t>
        <a:bodyPr/>
        <a:lstStyle/>
        <a:p>
          <a:r>
            <a:rPr lang="en-US" b="1" baseline="0" dirty="0"/>
            <a:t>Move the discussion forward</a:t>
          </a:r>
          <a:endParaRPr lang="en-US" dirty="0"/>
        </a:p>
      </dgm:t>
    </dgm:pt>
    <dgm:pt modelId="{49483796-AA64-4BB3-965A-EA2C6F159F86}" type="parTrans" cxnId="{684F7F04-8914-4F6E-9FC0-8BDABBED972A}">
      <dgm:prSet/>
      <dgm:spPr/>
      <dgm:t>
        <a:bodyPr/>
        <a:lstStyle/>
        <a:p>
          <a:endParaRPr lang="en-US"/>
        </a:p>
      </dgm:t>
    </dgm:pt>
    <dgm:pt modelId="{64537F40-CAD4-4C54-B432-936F908F7C51}" type="sibTrans" cxnId="{684F7F04-8914-4F6E-9FC0-8BDABBED972A}">
      <dgm:prSet/>
      <dgm:spPr/>
      <dgm:t>
        <a:bodyPr/>
        <a:lstStyle/>
        <a:p>
          <a:endParaRPr lang="en-US"/>
        </a:p>
      </dgm:t>
    </dgm:pt>
    <dgm:pt modelId="{44BAEDB8-1F54-4F92-8D6E-363F5D89FA90}" type="pres">
      <dgm:prSet presAssocID="{B8A90D5F-6271-46D7-86AD-14BF91586BEC}" presName="linear" presStyleCnt="0">
        <dgm:presLayoutVars>
          <dgm:animLvl val="lvl"/>
          <dgm:resizeHandles val="exact"/>
        </dgm:presLayoutVars>
      </dgm:prSet>
      <dgm:spPr/>
    </dgm:pt>
    <dgm:pt modelId="{4A464318-18B6-4CB5-99D7-51111CB2AA65}" type="pres">
      <dgm:prSet presAssocID="{B0DD0990-A2EB-4BA9-B190-25B09A3B0BD7}" presName="parentText" presStyleLbl="node1" presStyleIdx="0" presStyleCnt="4">
        <dgm:presLayoutVars>
          <dgm:chMax val="0"/>
          <dgm:bulletEnabled val="1"/>
        </dgm:presLayoutVars>
      </dgm:prSet>
      <dgm:spPr/>
    </dgm:pt>
    <dgm:pt modelId="{408E1A96-8E17-416C-9B2F-993B552DBC03}" type="pres">
      <dgm:prSet presAssocID="{A27118D9-3620-49AA-815D-45F45148CE19}" presName="spacer" presStyleCnt="0"/>
      <dgm:spPr/>
    </dgm:pt>
    <dgm:pt modelId="{D37DCBFA-6C25-45A2-AC6F-726FE63DD13E}" type="pres">
      <dgm:prSet presAssocID="{A339CCA8-17C2-49ED-A1A4-0382B6CF3065}" presName="parentText" presStyleLbl="node1" presStyleIdx="1" presStyleCnt="4">
        <dgm:presLayoutVars>
          <dgm:chMax val="0"/>
          <dgm:bulletEnabled val="1"/>
        </dgm:presLayoutVars>
      </dgm:prSet>
      <dgm:spPr/>
    </dgm:pt>
    <dgm:pt modelId="{1FF979ED-B4CD-4E15-8E5D-5FB25A7715F8}" type="pres">
      <dgm:prSet presAssocID="{B74ACB33-36AE-4D97-A7C3-0634A48F4E3C}" presName="spacer" presStyleCnt="0"/>
      <dgm:spPr/>
    </dgm:pt>
    <dgm:pt modelId="{9D452311-B931-4A1F-BCF5-D8544B3A153E}" type="pres">
      <dgm:prSet presAssocID="{170BC323-6400-4BB4-8FB4-B7F4699C40C5}" presName="parentText" presStyleLbl="node1" presStyleIdx="2" presStyleCnt="4">
        <dgm:presLayoutVars>
          <dgm:chMax val="0"/>
          <dgm:bulletEnabled val="1"/>
        </dgm:presLayoutVars>
      </dgm:prSet>
      <dgm:spPr/>
    </dgm:pt>
    <dgm:pt modelId="{C7CA6D3E-EB17-4CF3-876D-E130B29FE899}" type="pres">
      <dgm:prSet presAssocID="{1A69E630-5F08-4AC9-B60D-87139B65EF47}" presName="spacer" presStyleCnt="0"/>
      <dgm:spPr/>
    </dgm:pt>
    <dgm:pt modelId="{24231DE8-6875-44FD-BD11-B5CF8FAB7DC1}" type="pres">
      <dgm:prSet presAssocID="{626720B9-71CD-49C5-BED8-8AF484CE73F0}" presName="parentText" presStyleLbl="node1" presStyleIdx="3" presStyleCnt="4">
        <dgm:presLayoutVars>
          <dgm:chMax val="0"/>
          <dgm:bulletEnabled val="1"/>
        </dgm:presLayoutVars>
      </dgm:prSet>
      <dgm:spPr/>
    </dgm:pt>
  </dgm:ptLst>
  <dgm:cxnLst>
    <dgm:cxn modelId="{684F7F04-8914-4F6E-9FC0-8BDABBED972A}" srcId="{B8A90D5F-6271-46D7-86AD-14BF91586BEC}" destId="{626720B9-71CD-49C5-BED8-8AF484CE73F0}" srcOrd="3" destOrd="0" parTransId="{49483796-AA64-4BB3-965A-EA2C6F159F86}" sibTransId="{64537F40-CAD4-4C54-B432-936F908F7C51}"/>
    <dgm:cxn modelId="{EE5E4B1D-73EF-4CE2-B805-3C91878E6B5C}" type="presOf" srcId="{A339CCA8-17C2-49ED-A1A4-0382B6CF3065}" destId="{D37DCBFA-6C25-45A2-AC6F-726FE63DD13E}" srcOrd="0" destOrd="0" presId="urn:microsoft.com/office/officeart/2005/8/layout/vList2"/>
    <dgm:cxn modelId="{B3291D5D-18D7-4F39-895F-338366E9B811}" type="presOf" srcId="{B8A90D5F-6271-46D7-86AD-14BF91586BEC}" destId="{44BAEDB8-1F54-4F92-8D6E-363F5D89FA90}" srcOrd="0" destOrd="0" presId="urn:microsoft.com/office/officeart/2005/8/layout/vList2"/>
    <dgm:cxn modelId="{05F8295E-D344-4C41-8A66-A28160150C83}" srcId="{B8A90D5F-6271-46D7-86AD-14BF91586BEC}" destId="{B0DD0990-A2EB-4BA9-B190-25B09A3B0BD7}" srcOrd="0" destOrd="0" parTransId="{78BA3F67-1FFD-43D3-8464-AF980FB27552}" sibTransId="{A27118D9-3620-49AA-815D-45F45148CE19}"/>
    <dgm:cxn modelId="{66FB90A6-4DAE-4225-96E7-5DC300207FBD}" type="presOf" srcId="{B0DD0990-A2EB-4BA9-B190-25B09A3B0BD7}" destId="{4A464318-18B6-4CB5-99D7-51111CB2AA65}" srcOrd="0" destOrd="0" presId="urn:microsoft.com/office/officeart/2005/8/layout/vList2"/>
    <dgm:cxn modelId="{DB4DBBD3-2C6E-4310-B201-D4B1A8C1DCDB}" type="presOf" srcId="{626720B9-71CD-49C5-BED8-8AF484CE73F0}" destId="{24231DE8-6875-44FD-BD11-B5CF8FAB7DC1}" srcOrd="0" destOrd="0" presId="urn:microsoft.com/office/officeart/2005/8/layout/vList2"/>
    <dgm:cxn modelId="{D15910EA-7C0F-4002-840A-69CB4AE9AC13}" srcId="{B8A90D5F-6271-46D7-86AD-14BF91586BEC}" destId="{A339CCA8-17C2-49ED-A1A4-0382B6CF3065}" srcOrd="1" destOrd="0" parTransId="{538F4DC5-7637-4D1B-B82E-67FDEB6CBDED}" sibTransId="{B74ACB33-36AE-4D97-A7C3-0634A48F4E3C}"/>
    <dgm:cxn modelId="{4706DDFA-9347-4AA5-9884-000F3B00841D}" type="presOf" srcId="{170BC323-6400-4BB4-8FB4-B7F4699C40C5}" destId="{9D452311-B931-4A1F-BCF5-D8544B3A153E}" srcOrd="0" destOrd="0" presId="urn:microsoft.com/office/officeart/2005/8/layout/vList2"/>
    <dgm:cxn modelId="{02666EFC-6AE4-448C-B784-ADDDB0D47701}" srcId="{B8A90D5F-6271-46D7-86AD-14BF91586BEC}" destId="{170BC323-6400-4BB4-8FB4-B7F4699C40C5}" srcOrd="2" destOrd="0" parTransId="{A2250C9F-9D2F-4638-B0AA-8B02BE03809E}" sibTransId="{1A69E630-5F08-4AC9-B60D-87139B65EF47}"/>
    <dgm:cxn modelId="{210E7369-A3F2-4C27-857D-18A764392CEB}" type="presParOf" srcId="{44BAEDB8-1F54-4F92-8D6E-363F5D89FA90}" destId="{4A464318-18B6-4CB5-99D7-51111CB2AA65}" srcOrd="0" destOrd="0" presId="urn:microsoft.com/office/officeart/2005/8/layout/vList2"/>
    <dgm:cxn modelId="{20D717AD-13F1-49A8-9BB2-D15A9AE75988}" type="presParOf" srcId="{44BAEDB8-1F54-4F92-8D6E-363F5D89FA90}" destId="{408E1A96-8E17-416C-9B2F-993B552DBC03}" srcOrd="1" destOrd="0" presId="urn:microsoft.com/office/officeart/2005/8/layout/vList2"/>
    <dgm:cxn modelId="{6CEB25CE-51E6-47C2-90DE-030B741369EE}" type="presParOf" srcId="{44BAEDB8-1F54-4F92-8D6E-363F5D89FA90}" destId="{D37DCBFA-6C25-45A2-AC6F-726FE63DD13E}" srcOrd="2" destOrd="0" presId="urn:microsoft.com/office/officeart/2005/8/layout/vList2"/>
    <dgm:cxn modelId="{6DB11956-B60B-44A4-9B17-39FA601FF301}" type="presParOf" srcId="{44BAEDB8-1F54-4F92-8D6E-363F5D89FA90}" destId="{1FF979ED-B4CD-4E15-8E5D-5FB25A7715F8}" srcOrd="3" destOrd="0" presId="urn:microsoft.com/office/officeart/2005/8/layout/vList2"/>
    <dgm:cxn modelId="{4564D7FC-F74C-4650-A9A8-417FF67C2141}" type="presParOf" srcId="{44BAEDB8-1F54-4F92-8D6E-363F5D89FA90}" destId="{9D452311-B931-4A1F-BCF5-D8544B3A153E}" srcOrd="4" destOrd="0" presId="urn:microsoft.com/office/officeart/2005/8/layout/vList2"/>
    <dgm:cxn modelId="{993EBD53-D7C9-405A-BE3C-69AEAA6775C2}" type="presParOf" srcId="{44BAEDB8-1F54-4F92-8D6E-363F5D89FA90}" destId="{C7CA6D3E-EB17-4CF3-876D-E130B29FE899}" srcOrd="5" destOrd="0" presId="urn:microsoft.com/office/officeart/2005/8/layout/vList2"/>
    <dgm:cxn modelId="{75FBB541-F0DF-457D-8AA6-E6E150EFD8C5}" type="presParOf" srcId="{44BAEDB8-1F54-4F92-8D6E-363F5D89FA90}" destId="{24231DE8-6875-44FD-BD11-B5CF8FAB7DC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FF36DE-BC12-4639-9CF8-AFF01AAFA2E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487B450-3860-4831-B19C-F0093527C316}">
      <dgm:prSet/>
      <dgm:spPr/>
      <dgm:t>
        <a:bodyPr/>
        <a:lstStyle/>
        <a:p>
          <a:r>
            <a:rPr lang="en-US" b="0" dirty="0"/>
            <a:t>How well you fulfill your assigned role in the discussion</a:t>
          </a:r>
          <a:endParaRPr lang="en-US" dirty="0"/>
        </a:p>
      </dgm:t>
    </dgm:pt>
    <dgm:pt modelId="{555BE7B8-BEC0-4865-BEB4-40FDDE3083AB}" type="parTrans" cxnId="{07B86E01-145F-40F7-803A-33A055ACC7EC}">
      <dgm:prSet/>
      <dgm:spPr/>
      <dgm:t>
        <a:bodyPr/>
        <a:lstStyle/>
        <a:p>
          <a:endParaRPr lang="en-US"/>
        </a:p>
      </dgm:t>
    </dgm:pt>
    <dgm:pt modelId="{D6A69FBF-3AFA-46EE-BF3D-2C18F9917DB4}" type="sibTrans" cxnId="{07B86E01-145F-40F7-803A-33A055ACC7EC}">
      <dgm:prSet/>
      <dgm:spPr/>
      <dgm:t>
        <a:bodyPr/>
        <a:lstStyle/>
        <a:p>
          <a:endParaRPr lang="en-US"/>
        </a:p>
      </dgm:t>
    </dgm:pt>
    <dgm:pt modelId="{B6275733-7D95-4DC1-81AE-9BACF3F909CB}">
      <dgm:prSet/>
      <dgm:spPr/>
      <dgm:t>
        <a:bodyPr/>
        <a:lstStyle/>
        <a:p>
          <a:r>
            <a:rPr lang="en-US" b="0" dirty="0"/>
            <a:t>The quality and frequency of your participation in the discussion</a:t>
          </a:r>
          <a:endParaRPr lang="en-US" dirty="0"/>
        </a:p>
      </dgm:t>
    </dgm:pt>
    <dgm:pt modelId="{916BDE62-0643-497E-9E6D-D2A8C8CCA292}" type="parTrans" cxnId="{E21474F6-C236-4277-A168-C5EB1B075535}">
      <dgm:prSet/>
      <dgm:spPr/>
      <dgm:t>
        <a:bodyPr/>
        <a:lstStyle/>
        <a:p>
          <a:endParaRPr lang="en-US"/>
        </a:p>
      </dgm:t>
    </dgm:pt>
    <dgm:pt modelId="{74F4A885-1D8E-43B9-90F9-EF4C1EFE0AD4}" type="sibTrans" cxnId="{E21474F6-C236-4277-A168-C5EB1B075535}">
      <dgm:prSet/>
      <dgm:spPr/>
      <dgm:t>
        <a:bodyPr/>
        <a:lstStyle/>
        <a:p>
          <a:endParaRPr lang="en-US"/>
        </a:p>
      </dgm:t>
    </dgm:pt>
    <dgm:pt modelId="{B14BAFB7-EF25-494F-A6EF-AFD9531B1955}">
      <dgm:prSet/>
      <dgm:spPr/>
      <dgm:t>
        <a:bodyPr/>
        <a:lstStyle/>
        <a:p>
          <a:r>
            <a:rPr lang="en-US" b="0" dirty="0"/>
            <a:t>The quality of the collaboratively produced Summary Document</a:t>
          </a:r>
          <a:endParaRPr lang="en-US" dirty="0"/>
        </a:p>
      </dgm:t>
    </dgm:pt>
    <dgm:pt modelId="{8869B924-BB67-45FA-A168-0943A22DE3B6}" type="parTrans" cxnId="{05CD9FD0-2D4D-4839-AA7B-B4A652C27CA1}">
      <dgm:prSet/>
      <dgm:spPr/>
      <dgm:t>
        <a:bodyPr/>
        <a:lstStyle/>
        <a:p>
          <a:endParaRPr lang="en-US"/>
        </a:p>
      </dgm:t>
    </dgm:pt>
    <dgm:pt modelId="{7409C9E0-A710-4843-B5E1-1DD044441BE8}" type="sibTrans" cxnId="{05CD9FD0-2D4D-4839-AA7B-B4A652C27CA1}">
      <dgm:prSet/>
      <dgm:spPr/>
      <dgm:t>
        <a:bodyPr/>
        <a:lstStyle/>
        <a:p>
          <a:endParaRPr lang="en-US"/>
        </a:p>
      </dgm:t>
    </dgm:pt>
    <dgm:pt modelId="{E57427BA-5195-454D-ADB6-FCC15E38021A}" type="pres">
      <dgm:prSet presAssocID="{5CFF36DE-BC12-4639-9CF8-AFF01AAFA2E4}" presName="vert0" presStyleCnt="0">
        <dgm:presLayoutVars>
          <dgm:dir/>
          <dgm:animOne val="branch"/>
          <dgm:animLvl val="lvl"/>
        </dgm:presLayoutVars>
      </dgm:prSet>
      <dgm:spPr/>
    </dgm:pt>
    <dgm:pt modelId="{D9745FC6-B236-4984-888B-20D56CE3F9AC}" type="pres">
      <dgm:prSet presAssocID="{8487B450-3860-4831-B19C-F0093527C316}" presName="thickLine" presStyleLbl="alignNode1" presStyleIdx="0" presStyleCnt="3"/>
      <dgm:spPr/>
    </dgm:pt>
    <dgm:pt modelId="{EE5AB334-B459-40FF-92E2-9FCCFE3CD941}" type="pres">
      <dgm:prSet presAssocID="{8487B450-3860-4831-B19C-F0093527C316}" presName="horz1" presStyleCnt="0"/>
      <dgm:spPr/>
    </dgm:pt>
    <dgm:pt modelId="{0ED0F4A6-CCBA-4424-BF05-A9DFEE56143F}" type="pres">
      <dgm:prSet presAssocID="{8487B450-3860-4831-B19C-F0093527C316}" presName="tx1" presStyleLbl="revTx" presStyleIdx="0" presStyleCnt="3"/>
      <dgm:spPr/>
    </dgm:pt>
    <dgm:pt modelId="{092C5A27-E50C-462E-8950-0887D9CC393E}" type="pres">
      <dgm:prSet presAssocID="{8487B450-3860-4831-B19C-F0093527C316}" presName="vert1" presStyleCnt="0"/>
      <dgm:spPr/>
    </dgm:pt>
    <dgm:pt modelId="{36C68F5E-A0DF-4335-9EC4-3717B923AFFC}" type="pres">
      <dgm:prSet presAssocID="{B6275733-7D95-4DC1-81AE-9BACF3F909CB}" presName="thickLine" presStyleLbl="alignNode1" presStyleIdx="1" presStyleCnt="3"/>
      <dgm:spPr/>
    </dgm:pt>
    <dgm:pt modelId="{7E595FEE-19BD-486F-B75E-DC8A98913494}" type="pres">
      <dgm:prSet presAssocID="{B6275733-7D95-4DC1-81AE-9BACF3F909CB}" presName="horz1" presStyleCnt="0"/>
      <dgm:spPr/>
    </dgm:pt>
    <dgm:pt modelId="{2E21B82A-48AB-4B1F-9558-D8904940B99B}" type="pres">
      <dgm:prSet presAssocID="{B6275733-7D95-4DC1-81AE-9BACF3F909CB}" presName="tx1" presStyleLbl="revTx" presStyleIdx="1" presStyleCnt="3"/>
      <dgm:spPr/>
    </dgm:pt>
    <dgm:pt modelId="{4FA62CA0-52B5-499F-A128-61C93AE8FDCE}" type="pres">
      <dgm:prSet presAssocID="{B6275733-7D95-4DC1-81AE-9BACF3F909CB}" presName="vert1" presStyleCnt="0"/>
      <dgm:spPr/>
    </dgm:pt>
    <dgm:pt modelId="{51FC2E72-9CF4-4DDC-92D3-6E5F1275C6BD}" type="pres">
      <dgm:prSet presAssocID="{B14BAFB7-EF25-494F-A6EF-AFD9531B1955}" presName="thickLine" presStyleLbl="alignNode1" presStyleIdx="2" presStyleCnt="3"/>
      <dgm:spPr/>
    </dgm:pt>
    <dgm:pt modelId="{CFFAA099-56DE-4B57-9351-0F4717F680DB}" type="pres">
      <dgm:prSet presAssocID="{B14BAFB7-EF25-494F-A6EF-AFD9531B1955}" presName="horz1" presStyleCnt="0"/>
      <dgm:spPr/>
    </dgm:pt>
    <dgm:pt modelId="{CFF10A5A-73C4-4176-B237-C83BA7332AF6}" type="pres">
      <dgm:prSet presAssocID="{B14BAFB7-EF25-494F-A6EF-AFD9531B1955}" presName="tx1" presStyleLbl="revTx" presStyleIdx="2" presStyleCnt="3"/>
      <dgm:spPr/>
    </dgm:pt>
    <dgm:pt modelId="{AE589BEC-AC08-48CC-9CB4-D1EE859EF0FA}" type="pres">
      <dgm:prSet presAssocID="{B14BAFB7-EF25-494F-A6EF-AFD9531B1955}" presName="vert1" presStyleCnt="0"/>
      <dgm:spPr/>
    </dgm:pt>
  </dgm:ptLst>
  <dgm:cxnLst>
    <dgm:cxn modelId="{07B86E01-145F-40F7-803A-33A055ACC7EC}" srcId="{5CFF36DE-BC12-4639-9CF8-AFF01AAFA2E4}" destId="{8487B450-3860-4831-B19C-F0093527C316}" srcOrd="0" destOrd="0" parTransId="{555BE7B8-BEC0-4865-BEB4-40FDDE3083AB}" sibTransId="{D6A69FBF-3AFA-46EE-BF3D-2C18F9917DB4}"/>
    <dgm:cxn modelId="{34392419-3E1F-4FFE-B10B-D1AF8EA79979}" type="presOf" srcId="{5CFF36DE-BC12-4639-9CF8-AFF01AAFA2E4}" destId="{E57427BA-5195-454D-ADB6-FCC15E38021A}" srcOrd="0" destOrd="0" presId="urn:microsoft.com/office/officeart/2008/layout/LinedList"/>
    <dgm:cxn modelId="{0FD73A73-B460-4A59-B4A4-2C57437D0F7B}" type="presOf" srcId="{8487B450-3860-4831-B19C-F0093527C316}" destId="{0ED0F4A6-CCBA-4424-BF05-A9DFEE56143F}" srcOrd="0" destOrd="0" presId="urn:microsoft.com/office/officeart/2008/layout/LinedList"/>
    <dgm:cxn modelId="{76B43084-9FB6-4414-B30C-2C17B0E66B00}" type="presOf" srcId="{B6275733-7D95-4DC1-81AE-9BACF3F909CB}" destId="{2E21B82A-48AB-4B1F-9558-D8904940B99B}" srcOrd="0" destOrd="0" presId="urn:microsoft.com/office/officeart/2008/layout/LinedList"/>
    <dgm:cxn modelId="{05CD9FD0-2D4D-4839-AA7B-B4A652C27CA1}" srcId="{5CFF36DE-BC12-4639-9CF8-AFF01AAFA2E4}" destId="{B14BAFB7-EF25-494F-A6EF-AFD9531B1955}" srcOrd="2" destOrd="0" parTransId="{8869B924-BB67-45FA-A168-0943A22DE3B6}" sibTransId="{7409C9E0-A710-4843-B5E1-1DD044441BE8}"/>
    <dgm:cxn modelId="{E21474F6-C236-4277-A168-C5EB1B075535}" srcId="{5CFF36DE-BC12-4639-9CF8-AFF01AAFA2E4}" destId="{B6275733-7D95-4DC1-81AE-9BACF3F909CB}" srcOrd="1" destOrd="0" parTransId="{916BDE62-0643-497E-9E6D-D2A8C8CCA292}" sibTransId="{74F4A885-1D8E-43B9-90F9-EF4C1EFE0AD4}"/>
    <dgm:cxn modelId="{07FA59F8-C395-41B2-BE57-D87025B67E24}" type="presOf" srcId="{B14BAFB7-EF25-494F-A6EF-AFD9531B1955}" destId="{CFF10A5A-73C4-4176-B237-C83BA7332AF6}" srcOrd="0" destOrd="0" presId="urn:microsoft.com/office/officeart/2008/layout/LinedList"/>
    <dgm:cxn modelId="{C1BCEC31-DCEE-4D6D-A806-F6365EC0B9E6}" type="presParOf" srcId="{E57427BA-5195-454D-ADB6-FCC15E38021A}" destId="{D9745FC6-B236-4984-888B-20D56CE3F9AC}" srcOrd="0" destOrd="0" presId="urn:microsoft.com/office/officeart/2008/layout/LinedList"/>
    <dgm:cxn modelId="{6A7415F1-A168-449E-BDA4-5F826457C437}" type="presParOf" srcId="{E57427BA-5195-454D-ADB6-FCC15E38021A}" destId="{EE5AB334-B459-40FF-92E2-9FCCFE3CD941}" srcOrd="1" destOrd="0" presId="urn:microsoft.com/office/officeart/2008/layout/LinedList"/>
    <dgm:cxn modelId="{5809384C-03E9-4333-B9E3-06CC72DB6D32}" type="presParOf" srcId="{EE5AB334-B459-40FF-92E2-9FCCFE3CD941}" destId="{0ED0F4A6-CCBA-4424-BF05-A9DFEE56143F}" srcOrd="0" destOrd="0" presId="urn:microsoft.com/office/officeart/2008/layout/LinedList"/>
    <dgm:cxn modelId="{36C8770C-6E7E-4A85-85AB-5D53F2BB4DBD}" type="presParOf" srcId="{EE5AB334-B459-40FF-92E2-9FCCFE3CD941}" destId="{092C5A27-E50C-462E-8950-0887D9CC393E}" srcOrd="1" destOrd="0" presId="urn:microsoft.com/office/officeart/2008/layout/LinedList"/>
    <dgm:cxn modelId="{A0792FB2-369F-413C-A9B4-6323082AD23F}" type="presParOf" srcId="{E57427BA-5195-454D-ADB6-FCC15E38021A}" destId="{36C68F5E-A0DF-4335-9EC4-3717B923AFFC}" srcOrd="2" destOrd="0" presId="urn:microsoft.com/office/officeart/2008/layout/LinedList"/>
    <dgm:cxn modelId="{1309FE08-7857-4324-B3BD-4D360AC72962}" type="presParOf" srcId="{E57427BA-5195-454D-ADB6-FCC15E38021A}" destId="{7E595FEE-19BD-486F-B75E-DC8A98913494}" srcOrd="3" destOrd="0" presId="urn:microsoft.com/office/officeart/2008/layout/LinedList"/>
    <dgm:cxn modelId="{0300C5D2-3ABE-49A3-8A5D-5BC5EF2591F7}" type="presParOf" srcId="{7E595FEE-19BD-486F-B75E-DC8A98913494}" destId="{2E21B82A-48AB-4B1F-9558-D8904940B99B}" srcOrd="0" destOrd="0" presId="urn:microsoft.com/office/officeart/2008/layout/LinedList"/>
    <dgm:cxn modelId="{C603E67C-03CC-493D-B640-64CB8049FAD6}" type="presParOf" srcId="{7E595FEE-19BD-486F-B75E-DC8A98913494}" destId="{4FA62CA0-52B5-499F-A128-61C93AE8FDCE}" srcOrd="1" destOrd="0" presId="urn:microsoft.com/office/officeart/2008/layout/LinedList"/>
    <dgm:cxn modelId="{7B548934-07BA-4125-80C4-6DF902182591}" type="presParOf" srcId="{E57427BA-5195-454D-ADB6-FCC15E38021A}" destId="{51FC2E72-9CF4-4DDC-92D3-6E5F1275C6BD}" srcOrd="4" destOrd="0" presId="urn:microsoft.com/office/officeart/2008/layout/LinedList"/>
    <dgm:cxn modelId="{A369CC9C-C33F-475B-9BF6-806497FB00D9}" type="presParOf" srcId="{E57427BA-5195-454D-ADB6-FCC15E38021A}" destId="{CFFAA099-56DE-4B57-9351-0F4717F680DB}" srcOrd="5" destOrd="0" presId="urn:microsoft.com/office/officeart/2008/layout/LinedList"/>
    <dgm:cxn modelId="{F5828978-E9B6-4128-A5EC-19A40D8CC8A0}" type="presParOf" srcId="{CFFAA099-56DE-4B57-9351-0F4717F680DB}" destId="{CFF10A5A-73C4-4176-B237-C83BA7332AF6}" srcOrd="0" destOrd="0" presId="urn:microsoft.com/office/officeart/2008/layout/LinedList"/>
    <dgm:cxn modelId="{42D2B7E8-9226-4AB2-84DE-6B8A727FBD3A}" type="presParOf" srcId="{CFFAA099-56DE-4B57-9351-0F4717F680DB}" destId="{AE589BEC-AC08-48CC-9CB4-D1EE859EF0F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571CCE-9821-4897-BF2C-26793E18AA7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C861F88-8ED6-4675-94CC-D7BEBAA37820}">
      <dgm:prSet/>
      <dgm:spPr/>
      <dgm:t>
        <a:bodyPr/>
        <a:lstStyle/>
        <a:p>
          <a:pPr>
            <a:lnSpc>
              <a:spcPct val="100000"/>
            </a:lnSpc>
          </a:pPr>
          <a:r>
            <a:rPr lang="en-US" dirty="0"/>
            <a:t>T</a:t>
          </a:r>
          <a:r>
            <a:rPr lang="en-US" b="1" i="0" dirty="0"/>
            <a:t>HURSDAY,</a:t>
          </a:r>
          <a:r>
            <a:rPr lang="en-US" b="0" i="0" dirty="0"/>
            <a:t> no later than 11:59 p.m. Starter posts due. </a:t>
          </a:r>
          <a:endParaRPr lang="en-US" dirty="0"/>
        </a:p>
      </dgm:t>
    </dgm:pt>
    <dgm:pt modelId="{F5BBE3A1-FEDE-4380-9A14-9341D2FF1796}" type="parTrans" cxnId="{99BD63BC-A63A-4478-B25D-92439E19870E}">
      <dgm:prSet/>
      <dgm:spPr/>
      <dgm:t>
        <a:bodyPr/>
        <a:lstStyle/>
        <a:p>
          <a:endParaRPr lang="en-US"/>
        </a:p>
      </dgm:t>
    </dgm:pt>
    <dgm:pt modelId="{149677C2-E4E8-47CB-85A2-74B59392F9FF}" type="sibTrans" cxnId="{99BD63BC-A63A-4478-B25D-92439E19870E}">
      <dgm:prSet/>
      <dgm:spPr/>
      <dgm:t>
        <a:bodyPr/>
        <a:lstStyle/>
        <a:p>
          <a:endParaRPr lang="en-US"/>
        </a:p>
      </dgm:t>
    </dgm:pt>
    <dgm:pt modelId="{F5FB99E2-BD5B-4E09-B659-407B72238790}">
      <dgm:prSet/>
      <dgm:spPr/>
      <dgm:t>
        <a:bodyPr/>
        <a:lstStyle/>
        <a:p>
          <a:pPr>
            <a:lnSpc>
              <a:spcPct val="100000"/>
            </a:lnSpc>
          </a:pPr>
          <a:r>
            <a:rPr lang="en-US" b="1" i="0" dirty="0"/>
            <a:t>TUESDAY,</a:t>
          </a:r>
          <a:r>
            <a:rPr lang="en-US" b="0" i="0" dirty="0"/>
            <a:t> no later than 11:59 p.m. </a:t>
          </a:r>
          <a:r>
            <a:rPr lang="en-US" b="0" i="0" dirty="0">
              <a:solidFill>
                <a:srgbClr val="111111"/>
              </a:solidFill>
              <a:effectLst/>
              <a:latin typeface="inherit"/>
            </a:rPr>
            <a:t>Discussion concluded and Summary Handout uploaded by Recorder to appropriate dropbox on WTClass.</a:t>
          </a:r>
        </a:p>
      </dgm:t>
    </dgm:pt>
    <dgm:pt modelId="{75E28D55-E2C7-4440-90BC-A648D5BC7968}" type="parTrans" cxnId="{F851B86D-4F02-49D7-9BC3-159C997FE106}">
      <dgm:prSet/>
      <dgm:spPr/>
      <dgm:t>
        <a:bodyPr/>
        <a:lstStyle/>
        <a:p>
          <a:endParaRPr lang="en-US"/>
        </a:p>
      </dgm:t>
    </dgm:pt>
    <dgm:pt modelId="{8602E21B-E988-413E-B4AD-B667A22E95E7}" type="sibTrans" cxnId="{F851B86D-4F02-49D7-9BC3-159C997FE106}">
      <dgm:prSet/>
      <dgm:spPr/>
      <dgm:t>
        <a:bodyPr/>
        <a:lstStyle/>
        <a:p>
          <a:endParaRPr lang="en-US"/>
        </a:p>
      </dgm:t>
    </dgm:pt>
    <dgm:pt modelId="{815F3B0E-4AA6-4085-AC5D-CE9DBC63778A}">
      <dgm:prSet/>
      <dgm:spPr/>
      <dgm:t>
        <a:bodyPr/>
        <a:lstStyle/>
        <a:p>
          <a:pPr>
            <a:lnSpc>
              <a:spcPct val="100000"/>
            </a:lnSpc>
          </a:pPr>
          <a:r>
            <a:rPr lang="en-US" dirty="0"/>
            <a:t>Groups can set their own internal deadlines in addition to these</a:t>
          </a:r>
          <a:endParaRPr lang="en-US" b="0" i="0" cap="none" baseline="0" dirty="0">
            <a:solidFill>
              <a:srgbClr val="111111"/>
            </a:solidFill>
            <a:effectLst/>
            <a:latin typeface="inherit"/>
          </a:endParaRPr>
        </a:p>
      </dgm:t>
    </dgm:pt>
    <dgm:pt modelId="{B8D4AFDE-A1AD-4C5A-A996-92BBDFA925C0}" type="parTrans" cxnId="{14BDF0F9-ED74-4E26-AF5A-D098412CE0D3}">
      <dgm:prSet/>
      <dgm:spPr/>
    </dgm:pt>
    <dgm:pt modelId="{0AF4112A-9C7D-4114-A0FB-67989CB326AC}" type="sibTrans" cxnId="{14BDF0F9-ED74-4E26-AF5A-D098412CE0D3}">
      <dgm:prSet/>
      <dgm:spPr/>
    </dgm:pt>
    <dgm:pt modelId="{F11EAD2F-D01E-4FE8-9439-EFC1573E58CB}" type="pres">
      <dgm:prSet presAssocID="{27571CCE-9821-4897-BF2C-26793E18AA7B}" presName="root" presStyleCnt="0">
        <dgm:presLayoutVars>
          <dgm:dir/>
          <dgm:resizeHandles val="exact"/>
        </dgm:presLayoutVars>
      </dgm:prSet>
      <dgm:spPr/>
    </dgm:pt>
    <dgm:pt modelId="{78AC4653-1041-4009-948B-03A0FD071772}" type="pres">
      <dgm:prSet presAssocID="{5C861F88-8ED6-4675-94CC-D7BEBAA37820}" presName="compNode" presStyleCnt="0"/>
      <dgm:spPr/>
    </dgm:pt>
    <dgm:pt modelId="{323CA027-25E6-478B-B0EC-F2B1C55EE83C}" type="pres">
      <dgm:prSet presAssocID="{5C861F88-8ED6-4675-94CC-D7BEBAA37820}" presName="bgRect" presStyleLbl="bgShp" presStyleIdx="0" presStyleCnt="3"/>
      <dgm:spPr/>
    </dgm:pt>
    <dgm:pt modelId="{7B8359B1-84D1-4988-AEB1-8FA994D4C686}" type="pres">
      <dgm:prSet presAssocID="{5C861F88-8ED6-4675-94CC-D7BEBAA3782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ip Calendar"/>
        </a:ext>
      </dgm:extLst>
    </dgm:pt>
    <dgm:pt modelId="{485684FD-DA72-42E7-BAB7-F5507259121A}" type="pres">
      <dgm:prSet presAssocID="{5C861F88-8ED6-4675-94CC-D7BEBAA37820}" presName="spaceRect" presStyleCnt="0"/>
      <dgm:spPr/>
    </dgm:pt>
    <dgm:pt modelId="{0F7B4B0C-4AA7-4FA6-9B15-6F0BA4A31084}" type="pres">
      <dgm:prSet presAssocID="{5C861F88-8ED6-4675-94CC-D7BEBAA37820}" presName="parTx" presStyleLbl="revTx" presStyleIdx="0" presStyleCnt="3">
        <dgm:presLayoutVars>
          <dgm:chMax val="0"/>
          <dgm:chPref val="0"/>
        </dgm:presLayoutVars>
      </dgm:prSet>
      <dgm:spPr/>
    </dgm:pt>
    <dgm:pt modelId="{0BB10565-4093-4682-BEFB-DF3732189E78}" type="pres">
      <dgm:prSet presAssocID="{149677C2-E4E8-47CB-85A2-74B59392F9FF}" presName="sibTrans" presStyleCnt="0"/>
      <dgm:spPr/>
    </dgm:pt>
    <dgm:pt modelId="{8E482715-1B7B-4703-9BEB-8FA470ECD880}" type="pres">
      <dgm:prSet presAssocID="{F5FB99E2-BD5B-4E09-B659-407B72238790}" presName="compNode" presStyleCnt="0"/>
      <dgm:spPr/>
    </dgm:pt>
    <dgm:pt modelId="{9AB558C0-0E36-4DFB-912D-6B2B6E086045}" type="pres">
      <dgm:prSet presAssocID="{F5FB99E2-BD5B-4E09-B659-407B72238790}" presName="bgRect" presStyleLbl="bgShp" presStyleIdx="1" presStyleCnt="3"/>
      <dgm:spPr/>
    </dgm:pt>
    <dgm:pt modelId="{6F824D28-7193-4406-973D-DD9826FA42BE}" type="pres">
      <dgm:prSet presAssocID="{F5FB99E2-BD5B-4E09-B659-407B7223879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thly calendar"/>
        </a:ext>
      </dgm:extLst>
    </dgm:pt>
    <dgm:pt modelId="{F4C65135-CC79-4832-A13A-E10BF8984027}" type="pres">
      <dgm:prSet presAssocID="{F5FB99E2-BD5B-4E09-B659-407B72238790}" presName="spaceRect" presStyleCnt="0"/>
      <dgm:spPr/>
    </dgm:pt>
    <dgm:pt modelId="{5663C7D7-0454-4BDD-B34C-87EC672830E7}" type="pres">
      <dgm:prSet presAssocID="{F5FB99E2-BD5B-4E09-B659-407B72238790}" presName="parTx" presStyleLbl="revTx" presStyleIdx="1" presStyleCnt="3">
        <dgm:presLayoutVars>
          <dgm:chMax val="0"/>
          <dgm:chPref val="0"/>
        </dgm:presLayoutVars>
      </dgm:prSet>
      <dgm:spPr/>
    </dgm:pt>
    <dgm:pt modelId="{1BB34176-0866-4602-8BD7-32513F5B1227}" type="pres">
      <dgm:prSet presAssocID="{8602E21B-E988-413E-B4AD-B667A22E95E7}" presName="sibTrans" presStyleCnt="0"/>
      <dgm:spPr/>
    </dgm:pt>
    <dgm:pt modelId="{65CF0E30-8077-4AF3-9BDA-0D20FDCE1A0F}" type="pres">
      <dgm:prSet presAssocID="{815F3B0E-4AA6-4085-AC5D-CE9DBC63778A}" presName="compNode" presStyleCnt="0"/>
      <dgm:spPr/>
    </dgm:pt>
    <dgm:pt modelId="{D72F883F-0822-4E7B-942D-518601B0266F}" type="pres">
      <dgm:prSet presAssocID="{815F3B0E-4AA6-4085-AC5D-CE9DBC63778A}" presName="bgRect" presStyleLbl="bgShp" presStyleIdx="2" presStyleCnt="3"/>
      <dgm:spPr/>
    </dgm:pt>
    <dgm:pt modelId="{AFAC05B3-0782-4E67-AFB4-BDAA5E3B6B7A}" type="pres">
      <dgm:prSet presAssocID="{815F3B0E-4AA6-4085-AC5D-CE9DBC63778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lock"/>
        </a:ext>
      </dgm:extLst>
    </dgm:pt>
    <dgm:pt modelId="{151C468C-A840-45C4-BB9B-68C2E3BCCB5E}" type="pres">
      <dgm:prSet presAssocID="{815F3B0E-4AA6-4085-AC5D-CE9DBC63778A}" presName="spaceRect" presStyleCnt="0"/>
      <dgm:spPr/>
    </dgm:pt>
    <dgm:pt modelId="{D96C5DFF-B6EF-4B50-94A0-AFAD3297A432}" type="pres">
      <dgm:prSet presAssocID="{815F3B0E-4AA6-4085-AC5D-CE9DBC63778A}" presName="parTx" presStyleLbl="revTx" presStyleIdx="2" presStyleCnt="3">
        <dgm:presLayoutVars>
          <dgm:chMax val="0"/>
          <dgm:chPref val="0"/>
        </dgm:presLayoutVars>
      </dgm:prSet>
      <dgm:spPr/>
    </dgm:pt>
  </dgm:ptLst>
  <dgm:cxnLst>
    <dgm:cxn modelId="{392EC565-ED5A-43D0-996F-43AE35955B44}" type="presOf" srcId="{F5FB99E2-BD5B-4E09-B659-407B72238790}" destId="{5663C7D7-0454-4BDD-B34C-87EC672830E7}" srcOrd="0" destOrd="0" presId="urn:microsoft.com/office/officeart/2018/2/layout/IconVerticalSolidList"/>
    <dgm:cxn modelId="{F851B86D-4F02-49D7-9BC3-159C997FE106}" srcId="{27571CCE-9821-4897-BF2C-26793E18AA7B}" destId="{F5FB99E2-BD5B-4E09-B659-407B72238790}" srcOrd="1" destOrd="0" parTransId="{75E28D55-E2C7-4440-90BC-A648D5BC7968}" sibTransId="{8602E21B-E988-413E-B4AD-B667A22E95E7}"/>
    <dgm:cxn modelId="{00898F85-AD4B-4BFE-A2ED-F2F1C69CFA42}" type="presOf" srcId="{5C861F88-8ED6-4675-94CC-D7BEBAA37820}" destId="{0F7B4B0C-4AA7-4FA6-9B15-6F0BA4A31084}" srcOrd="0" destOrd="0" presId="urn:microsoft.com/office/officeart/2018/2/layout/IconVerticalSolidList"/>
    <dgm:cxn modelId="{99BD63BC-A63A-4478-B25D-92439E19870E}" srcId="{27571CCE-9821-4897-BF2C-26793E18AA7B}" destId="{5C861F88-8ED6-4675-94CC-D7BEBAA37820}" srcOrd="0" destOrd="0" parTransId="{F5BBE3A1-FEDE-4380-9A14-9341D2FF1796}" sibTransId="{149677C2-E4E8-47CB-85A2-74B59392F9FF}"/>
    <dgm:cxn modelId="{0C063CC6-1DB0-4DF2-A72C-5935C0468190}" type="presOf" srcId="{27571CCE-9821-4897-BF2C-26793E18AA7B}" destId="{F11EAD2F-D01E-4FE8-9439-EFC1573E58CB}" srcOrd="0" destOrd="0" presId="urn:microsoft.com/office/officeart/2018/2/layout/IconVerticalSolidList"/>
    <dgm:cxn modelId="{F4ACDACA-A475-4411-B9D9-5771A4952C80}" type="presOf" srcId="{815F3B0E-4AA6-4085-AC5D-CE9DBC63778A}" destId="{D96C5DFF-B6EF-4B50-94A0-AFAD3297A432}" srcOrd="0" destOrd="0" presId="urn:microsoft.com/office/officeart/2018/2/layout/IconVerticalSolidList"/>
    <dgm:cxn modelId="{14BDF0F9-ED74-4E26-AF5A-D098412CE0D3}" srcId="{27571CCE-9821-4897-BF2C-26793E18AA7B}" destId="{815F3B0E-4AA6-4085-AC5D-CE9DBC63778A}" srcOrd="2" destOrd="0" parTransId="{B8D4AFDE-A1AD-4C5A-A996-92BBDFA925C0}" sibTransId="{0AF4112A-9C7D-4114-A0FB-67989CB326AC}"/>
    <dgm:cxn modelId="{D96006F0-9127-421B-B918-2E711DB26790}" type="presParOf" srcId="{F11EAD2F-D01E-4FE8-9439-EFC1573E58CB}" destId="{78AC4653-1041-4009-948B-03A0FD071772}" srcOrd="0" destOrd="0" presId="urn:microsoft.com/office/officeart/2018/2/layout/IconVerticalSolidList"/>
    <dgm:cxn modelId="{652401EA-69CA-4258-8690-53E2A8DF57E4}" type="presParOf" srcId="{78AC4653-1041-4009-948B-03A0FD071772}" destId="{323CA027-25E6-478B-B0EC-F2B1C55EE83C}" srcOrd="0" destOrd="0" presId="urn:microsoft.com/office/officeart/2018/2/layout/IconVerticalSolidList"/>
    <dgm:cxn modelId="{517EA865-50FA-42A8-A0E5-7FDD7284EDFD}" type="presParOf" srcId="{78AC4653-1041-4009-948B-03A0FD071772}" destId="{7B8359B1-84D1-4988-AEB1-8FA994D4C686}" srcOrd="1" destOrd="0" presId="urn:microsoft.com/office/officeart/2018/2/layout/IconVerticalSolidList"/>
    <dgm:cxn modelId="{42498524-DE4C-4A61-9B92-876C0E903BF7}" type="presParOf" srcId="{78AC4653-1041-4009-948B-03A0FD071772}" destId="{485684FD-DA72-42E7-BAB7-F5507259121A}" srcOrd="2" destOrd="0" presId="urn:microsoft.com/office/officeart/2018/2/layout/IconVerticalSolidList"/>
    <dgm:cxn modelId="{598119EE-6C07-460D-AEF1-53B03D4AF52F}" type="presParOf" srcId="{78AC4653-1041-4009-948B-03A0FD071772}" destId="{0F7B4B0C-4AA7-4FA6-9B15-6F0BA4A31084}" srcOrd="3" destOrd="0" presId="urn:microsoft.com/office/officeart/2018/2/layout/IconVerticalSolidList"/>
    <dgm:cxn modelId="{4F21F63E-86C0-4FF9-BEC8-08592EE500D8}" type="presParOf" srcId="{F11EAD2F-D01E-4FE8-9439-EFC1573E58CB}" destId="{0BB10565-4093-4682-BEFB-DF3732189E78}" srcOrd="1" destOrd="0" presId="urn:microsoft.com/office/officeart/2018/2/layout/IconVerticalSolidList"/>
    <dgm:cxn modelId="{DAFA8AA7-10E1-464C-8FC3-F1EECC713F07}" type="presParOf" srcId="{F11EAD2F-D01E-4FE8-9439-EFC1573E58CB}" destId="{8E482715-1B7B-4703-9BEB-8FA470ECD880}" srcOrd="2" destOrd="0" presId="urn:microsoft.com/office/officeart/2018/2/layout/IconVerticalSolidList"/>
    <dgm:cxn modelId="{A0F65AD1-4AD9-4674-BAF9-C931D253F4BC}" type="presParOf" srcId="{8E482715-1B7B-4703-9BEB-8FA470ECD880}" destId="{9AB558C0-0E36-4DFB-912D-6B2B6E086045}" srcOrd="0" destOrd="0" presId="urn:microsoft.com/office/officeart/2018/2/layout/IconVerticalSolidList"/>
    <dgm:cxn modelId="{8B9AA43B-7E8B-4F7C-8ED1-50DF051E29F0}" type="presParOf" srcId="{8E482715-1B7B-4703-9BEB-8FA470ECD880}" destId="{6F824D28-7193-4406-973D-DD9826FA42BE}" srcOrd="1" destOrd="0" presId="urn:microsoft.com/office/officeart/2018/2/layout/IconVerticalSolidList"/>
    <dgm:cxn modelId="{E4E3FB52-8B5C-4DFE-AFFD-72E13C84096F}" type="presParOf" srcId="{8E482715-1B7B-4703-9BEB-8FA470ECD880}" destId="{F4C65135-CC79-4832-A13A-E10BF8984027}" srcOrd="2" destOrd="0" presId="urn:microsoft.com/office/officeart/2018/2/layout/IconVerticalSolidList"/>
    <dgm:cxn modelId="{B4AB0657-05B6-4E82-A6B0-43086803C295}" type="presParOf" srcId="{8E482715-1B7B-4703-9BEB-8FA470ECD880}" destId="{5663C7D7-0454-4BDD-B34C-87EC672830E7}" srcOrd="3" destOrd="0" presId="urn:microsoft.com/office/officeart/2018/2/layout/IconVerticalSolidList"/>
    <dgm:cxn modelId="{32349B0F-5507-4DB6-9029-CF295BFF93C7}" type="presParOf" srcId="{F11EAD2F-D01E-4FE8-9439-EFC1573E58CB}" destId="{1BB34176-0866-4602-8BD7-32513F5B1227}" srcOrd="3" destOrd="0" presId="urn:microsoft.com/office/officeart/2018/2/layout/IconVerticalSolidList"/>
    <dgm:cxn modelId="{7247027A-4146-4F1C-A2B3-2D553C5966D3}" type="presParOf" srcId="{F11EAD2F-D01E-4FE8-9439-EFC1573E58CB}" destId="{65CF0E30-8077-4AF3-9BDA-0D20FDCE1A0F}" srcOrd="4" destOrd="0" presId="urn:microsoft.com/office/officeart/2018/2/layout/IconVerticalSolidList"/>
    <dgm:cxn modelId="{8EFADDF7-34C4-46DE-B4BE-06FCE93001F7}" type="presParOf" srcId="{65CF0E30-8077-4AF3-9BDA-0D20FDCE1A0F}" destId="{D72F883F-0822-4E7B-942D-518601B0266F}" srcOrd="0" destOrd="0" presId="urn:microsoft.com/office/officeart/2018/2/layout/IconVerticalSolidList"/>
    <dgm:cxn modelId="{A8F0DDC9-1F41-4F47-906A-3D5419D45D57}" type="presParOf" srcId="{65CF0E30-8077-4AF3-9BDA-0D20FDCE1A0F}" destId="{AFAC05B3-0782-4E67-AFB4-BDAA5E3B6B7A}" srcOrd="1" destOrd="0" presId="urn:microsoft.com/office/officeart/2018/2/layout/IconVerticalSolidList"/>
    <dgm:cxn modelId="{2AA87446-0033-4286-8FF8-F0854EDA5BBF}" type="presParOf" srcId="{65CF0E30-8077-4AF3-9BDA-0D20FDCE1A0F}" destId="{151C468C-A840-45C4-BB9B-68C2E3BCCB5E}" srcOrd="2" destOrd="0" presId="urn:microsoft.com/office/officeart/2018/2/layout/IconVerticalSolidList"/>
    <dgm:cxn modelId="{7017C0F3-00D3-41AF-996E-E62532585B47}" type="presParOf" srcId="{65CF0E30-8077-4AF3-9BDA-0D20FDCE1A0F}" destId="{D96C5DFF-B6EF-4B50-94A0-AFAD3297A43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78553-C71D-4291-B3CF-4A5397E22AFF}">
      <dsp:nvSpPr>
        <dsp:cNvPr id="0" name=""/>
        <dsp:cNvSpPr/>
      </dsp:nvSpPr>
      <dsp:spPr>
        <a:xfrm>
          <a:off x="1407543" y="111697"/>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A6D09A-456A-4FD8-820F-B8FC23202C80}">
      <dsp:nvSpPr>
        <dsp:cNvPr id="0" name=""/>
        <dsp:cNvSpPr/>
      </dsp:nvSpPr>
      <dsp:spPr>
        <a:xfrm>
          <a:off x="219543" y="252589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US" sz="3100" b="0" i="0" kern="1200" baseline="0" dirty="0"/>
            <a:t>Discussion</a:t>
          </a:r>
          <a:endParaRPr lang="en-US" sz="3100" kern="1200" dirty="0"/>
        </a:p>
      </dsp:txBody>
      <dsp:txXfrm>
        <a:off x="219543" y="2525890"/>
        <a:ext cx="4320000" cy="720000"/>
      </dsp:txXfrm>
    </dsp:sp>
    <dsp:sp modelId="{ABBDD85C-C296-4D25-AF54-C4604E0EC4BA}">
      <dsp:nvSpPr>
        <dsp:cNvPr id="0" name=""/>
        <dsp:cNvSpPr/>
      </dsp:nvSpPr>
      <dsp:spPr>
        <a:xfrm>
          <a:off x="6483543" y="111697"/>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05EC12F-E546-45EF-A107-EFE9EDE44C8A}">
      <dsp:nvSpPr>
        <dsp:cNvPr id="0" name=""/>
        <dsp:cNvSpPr/>
      </dsp:nvSpPr>
      <dsp:spPr>
        <a:xfrm>
          <a:off x="5295543" y="252589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77950">
            <a:lnSpc>
              <a:spcPct val="90000"/>
            </a:lnSpc>
            <a:spcBef>
              <a:spcPct val="0"/>
            </a:spcBef>
            <a:spcAft>
              <a:spcPct val="35000"/>
            </a:spcAft>
            <a:buNone/>
          </a:pPr>
          <a:r>
            <a:rPr lang="en-US" sz="3100" b="0" i="0" kern="1200" baseline="0" dirty="0"/>
            <a:t>Summary Handout</a:t>
          </a:r>
          <a:endParaRPr lang="en-US" sz="3100" kern="1200" dirty="0"/>
        </a:p>
      </dsp:txBody>
      <dsp:txXfrm>
        <a:off x="5295543" y="2525890"/>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A1774-D2CC-4920-BF7C-61F71B3578B0}">
      <dsp:nvSpPr>
        <dsp:cNvPr id="0" name=""/>
        <dsp:cNvSpPr/>
      </dsp:nvSpPr>
      <dsp:spPr>
        <a:xfrm>
          <a:off x="588543" y="148793"/>
          <a:ext cx="1784250" cy="178425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D6654-834E-4F03-B077-9B54B4D55E2D}">
      <dsp:nvSpPr>
        <dsp:cNvPr id="0" name=""/>
        <dsp:cNvSpPr/>
      </dsp:nvSpPr>
      <dsp:spPr>
        <a:xfrm>
          <a:off x="968793" y="529043"/>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7EFAAC-21A3-4779-920C-E55718E7EB00}">
      <dsp:nvSpPr>
        <dsp:cNvPr id="0" name=""/>
        <dsp:cNvSpPr/>
      </dsp:nvSpPr>
      <dsp:spPr>
        <a:xfrm>
          <a:off x="18168" y="2488794"/>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baseline="0" dirty="0"/>
            <a:t>Facilitator</a:t>
          </a:r>
          <a:endParaRPr lang="en-US" sz="2400" kern="1200" dirty="0"/>
        </a:p>
      </dsp:txBody>
      <dsp:txXfrm>
        <a:off x="18168" y="2488794"/>
        <a:ext cx="2925000" cy="720000"/>
      </dsp:txXfrm>
    </dsp:sp>
    <dsp:sp modelId="{99FE5C2C-AD43-4EB3-9367-50EF6FCB5414}">
      <dsp:nvSpPr>
        <dsp:cNvPr id="0" name=""/>
        <dsp:cNvSpPr/>
      </dsp:nvSpPr>
      <dsp:spPr>
        <a:xfrm>
          <a:off x="4025418" y="148793"/>
          <a:ext cx="1784250" cy="178425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631FB8-2381-470A-B998-98802DE25F43}">
      <dsp:nvSpPr>
        <dsp:cNvPr id="0" name=""/>
        <dsp:cNvSpPr/>
      </dsp:nvSpPr>
      <dsp:spPr>
        <a:xfrm>
          <a:off x="4405668" y="529043"/>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090337-6E09-4D76-89FC-70FE574AC29C}">
      <dsp:nvSpPr>
        <dsp:cNvPr id="0" name=""/>
        <dsp:cNvSpPr/>
      </dsp:nvSpPr>
      <dsp:spPr>
        <a:xfrm>
          <a:off x="3455043" y="2488794"/>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baseline="0" dirty="0"/>
            <a:t>Recorder</a:t>
          </a:r>
          <a:endParaRPr lang="en-US" sz="2400" kern="1200" dirty="0"/>
        </a:p>
      </dsp:txBody>
      <dsp:txXfrm>
        <a:off x="3455043" y="2488794"/>
        <a:ext cx="2925000" cy="720000"/>
      </dsp:txXfrm>
    </dsp:sp>
    <dsp:sp modelId="{6EDAEE82-74C6-4A80-BEDE-3E1772F59E91}">
      <dsp:nvSpPr>
        <dsp:cNvPr id="0" name=""/>
        <dsp:cNvSpPr/>
      </dsp:nvSpPr>
      <dsp:spPr>
        <a:xfrm>
          <a:off x="7462293" y="148793"/>
          <a:ext cx="1784250" cy="178425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709F5E-1519-4308-805C-620AB0C22ABE}">
      <dsp:nvSpPr>
        <dsp:cNvPr id="0" name=""/>
        <dsp:cNvSpPr/>
      </dsp:nvSpPr>
      <dsp:spPr>
        <a:xfrm>
          <a:off x="7842543" y="529043"/>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7CA79B-0EE3-4366-81BB-66769186A234}">
      <dsp:nvSpPr>
        <dsp:cNvPr id="0" name=""/>
        <dsp:cNvSpPr/>
      </dsp:nvSpPr>
      <dsp:spPr>
        <a:xfrm>
          <a:off x="6891918" y="2488794"/>
          <a:ext cx="292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kern="1200" baseline="0" dirty="0"/>
            <a:t>Thread Leaders</a:t>
          </a:r>
          <a:endParaRPr lang="en-US" sz="2400" kern="1200" dirty="0"/>
        </a:p>
      </dsp:txBody>
      <dsp:txXfrm>
        <a:off x="6891918" y="2488794"/>
        <a:ext cx="2925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64318-18B6-4CB5-99D7-51111CB2AA65}">
      <dsp:nvSpPr>
        <dsp:cNvPr id="0" name=""/>
        <dsp:cNvSpPr/>
      </dsp:nvSpPr>
      <dsp:spPr>
        <a:xfrm>
          <a:off x="0" y="962209"/>
          <a:ext cx="6790606" cy="5768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baseline="0" dirty="0"/>
            <a:t>Starter thread due no later than Thursday at 11:59 p.m.</a:t>
          </a:r>
          <a:endParaRPr lang="en-US" sz="1700" kern="1200" dirty="0"/>
        </a:p>
      </dsp:txBody>
      <dsp:txXfrm>
        <a:off x="28158" y="990367"/>
        <a:ext cx="6734290" cy="520494"/>
      </dsp:txXfrm>
    </dsp:sp>
    <dsp:sp modelId="{D37DCBFA-6C25-45A2-AC6F-726FE63DD13E}">
      <dsp:nvSpPr>
        <dsp:cNvPr id="0" name=""/>
        <dsp:cNvSpPr/>
      </dsp:nvSpPr>
      <dsp:spPr>
        <a:xfrm>
          <a:off x="0" y="1587979"/>
          <a:ext cx="6790606" cy="576810"/>
        </a:xfrm>
        <a:prstGeom prst="roundRect">
          <a:avLst/>
        </a:prstGeom>
        <a:solidFill>
          <a:schemeClr val="accent2">
            <a:hueOff val="-485121"/>
            <a:satOff val="-27976"/>
            <a:lumOff val="261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baseline="0" dirty="0"/>
            <a:t>Contribute to all threads</a:t>
          </a:r>
          <a:endParaRPr lang="en-US" sz="1700" kern="1200" dirty="0"/>
        </a:p>
      </dsp:txBody>
      <dsp:txXfrm>
        <a:off x="28158" y="1616137"/>
        <a:ext cx="6734290" cy="520494"/>
      </dsp:txXfrm>
    </dsp:sp>
    <dsp:sp modelId="{9D452311-B931-4A1F-BCF5-D8544B3A153E}">
      <dsp:nvSpPr>
        <dsp:cNvPr id="0" name=""/>
        <dsp:cNvSpPr/>
      </dsp:nvSpPr>
      <dsp:spPr>
        <a:xfrm>
          <a:off x="0" y="2213749"/>
          <a:ext cx="6790606" cy="576810"/>
        </a:xfrm>
        <a:prstGeom prst="roundRect">
          <a:avLst/>
        </a:prstGeom>
        <a:solidFill>
          <a:schemeClr val="accent2">
            <a:hueOff val="-970242"/>
            <a:satOff val="-55952"/>
            <a:lumOff val="52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baseline="0" dirty="0"/>
            <a:t>Don’t just pick three and call it done</a:t>
          </a:r>
          <a:endParaRPr lang="en-US" sz="1700" kern="1200" dirty="0"/>
        </a:p>
      </dsp:txBody>
      <dsp:txXfrm>
        <a:off x="28158" y="2241907"/>
        <a:ext cx="6734290" cy="520494"/>
      </dsp:txXfrm>
    </dsp:sp>
    <dsp:sp modelId="{24231DE8-6875-44FD-BD11-B5CF8FAB7DC1}">
      <dsp:nvSpPr>
        <dsp:cNvPr id="0" name=""/>
        <dsp:cNvSpPr/>
      </dsp:nvSpPr>
      <dsp:spPr>
        <a:xfrm>
          <a:off x="0" y="2839519"/>
          <a:ext cx="6790606" cy="576810"/>
        </a:xfrm>
        <a:prstGeom prst="roundRect">
          <a:avLst/>
        </a:prstGeom>
        <a:solidFill>
          <a:schemeClr val="accent2">
            <a:hueOff val="-1455363"/>
            <a:satOff val="-83928"/>
            <a:lumOff val="78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baseline="0" dirty="0"/>
            <a:t>Move the discussion forward</a:t>
          </a:r>
          <a:endParaRPr lang="en-US" sz="1700" kern="1200" dirty="0"/>
        </a:p>
      </dsp:txBody>
      <dsp:txXfrm>
        <a:off x="28158" y="2867677"/>
        <a:ext cx="6734290" cy="520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45FC6-B236-4984-888B-20D56CE3F9AC}">
      <dsp:nvSpPr>
        <dsp:cNvPr id="0" name=""/>
        <dsp:cNvSpPr/>
      </dsp:nvSpPr>
      <dsp:spPr>
        <a:xfrm>
          <a:off x="0" y="2137"/>
          <a:ext cx="679060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D0F4A6-CCBA-4424-BF05-A9DFEE56143F}">
      <dsp:nvSpPr>
        <dsp:cNvPr id="0" name=""/>
        <dsp:cNvSpPr/>
      </dsp:nvSpPr>
      <dsp:spPr>
        <a:xfrm>
          <a:off x="0" y="2137"/>
          <a:ext cx="6790606" cy="1458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dirty="0"/>
            <a:t>How well you fulfill your assigned role in the discussion</a:t>
          </a:r>
          <a:endParaRPr lang="en-US" sz="2700" kern="1200" dirty="0"/>
        </a:p>
      </dsp:txBody>
      <dsp:txXfrm>
        <a:off x="0" y="2137"/>
        <a:ext cx="6790606" cy="1458087"/>
      </dsp:txXfrm>
    </dsp:sp>
    <dsp:sp modelId="{36C68F5E-A0DF-4335-9EC4-3717B923AFFC}">
      <dsp:nvSpPr>
        <dsp:cNvPr id="0" name=""/>
        <dsp:cNvSpPr/>
      </dsp:nvSpPr>
      <dsp:spPr>
        <a:xfrm>
          <a:off x="0" y="1460225"/>
          <a:ext cx="6790606" cy="0"/>
        </a:xfrm>
        <a:prstGeom prst="line">
          <a:avLst/>
        </a:prstGeom>
        <a:solidFill>
          <a:schemeClr val="accent2">
            <a:hueOff val="-727682"/>
            <a:satOff val="-41964"/>
            <a:lumOff val="3921"/>
            <a:alphaOff val="0"/>
          </a:schemeClr>
        </a:solidFill>
        <a:ln w="12700" cap="flat" cmpd="sng" algn="ctr">
          <a:solidFill>
            <a:schemeClr val="accent2">
              <a:hueOff val="-727682"/>
              <a:satOff val="-41964"/>
              <a:lumOff val="39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21B82A-48AB-4B1F-9558-D8904940B99B}">
      <dsp:nvSpPr>
        <dsp:cNvPr id="0" name=""/>
        <dsp:cNvSpPr/>
      </dsp:nvSpPr>
      <dsp:spPr>
        <a:xfrm>
          <a:off x="0" y="1460225"/>
          <a:ext cx="6790606" cy="1458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dirty="0"/>
            <a:t>The quality and frequency of your participation in the discussion</a:t>
          </a:r>
          <a:endParaRPr lang="en-US" sz="2700" kern="1200" dirty="0"/>
        </a:p>
      </dsp:txBody>
      <dsp:txXfrm>
        <a:off x="0" y="1460225"/>
        <a:ext cx="6790606" cy="1458087"/>
      </dsp:txXfrm>
    </dsp:sp>
    <dsp:sp modelId="{51FC2E72-9CF4-4DDC-92D3-6E5F1275C6BD}">
      <dsp:nvSpPr>
        <dsp:cNvPr id="0" name=""/>
        <dsp:cNvSpPr/>
      </dsp:nvSpPr>
      <dsp:spPr>
        <a:xfrm>
          <a:off x="0" y="2918312"/>
          <a:ext cx="6790606" cy="0"/>
        </a:xfrm>
        <a:prstGeom prst="line">
          <a:avLst/>
        </a:prstGeom>
        <a:solidFill>
          <a:schemeClr val="accent2">
            <a:hueOff val="-1455363"/>
            <a:satOff val="-83928"/>
            <a:lumOff val="7843"/>
            <a:alphaOff val="0"/>
          </a:schemeClr>
        </a:solidFill>
        <a:ln w="12700" cap="flat" cmpd="sng" algn="ctr">
          <a:solidFill>
            <a:schemeClr val="accent2">
              <a:hueOff val="-1455363"/>
              <a:satOff val="-83928"/>
              <a:lumOff val="78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F10A5A-73C4-4176-B237-C83BA7332AF6}">
      <dsp:nvSpPr>
        <dsp:cNvPr id="0" name=""/>
        <dsp:cNvSpPr/>
      </dsp:nvSpPr>
      <dsp:spPr>
        <a:xfrm>
          <a:off x="0" y="2918312"/>
          <a:ext cx="6790606" cy="1458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dirty="0"/>
            <a:t>The quality of the collaboratively produced Summary Document</a:t>
          </a:r>
          <a:endParaRPr lang="en-US" sz="2700" kern="1200" dirty="0"/>
        </a:p>
      </dsp:txBody>
      <dsp:txXfrm>
        <a:off x="0" y="2918312"/>
        <a:ext cx="6790606" cy="14580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CA027-25E6-478B-B0EC-F2B1C55EE83C}">
      <dsp:nvSpPr>
        <dsp:cNvPr id="0" name=""/>
        <dsp:cNvSpPr/>
      </dsp:nvSpPr>
      <dsp:spPr>
        <a:xfrm>
          <a:off x="0" y="534"/>
          <a:ext cx="6790606" cy="12507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8359B1-84D1-4988-AEB1-8FA994D4C686}">
      <dsp:nvSpPr>
        <dsp:cNvPr id="0" name=""/>
        <dsp:cNvSpPr/>
      </dsp:nvSpPr>
      <dsp:spPr>
        <a:xfrm>
          <a:off x="378338" y="281943"/>
          <a:ext cx="687887" cy="687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7B4B0C-4AA7-4FA6-9B15-6F0BA4A31084}">
      <dsp:nvSpPr>
        <dsp:cNvPr id="0" name=""/>
        <dsp:cNvSpPr/>
      </dsp:nvSpPr>
      <dsp:spPr>
        <a:xfrm>
          <a:off x="1444564" y="534"/>
          <a:ext cx="5346041" cy="125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66" tIns="132366" rIns="132366" bIns="132366" numCol="1" spcCol="1270" anchor="ctr" anchorCtr="0">
          <a:noAutofit/>
        </a:bodyPr>
        <a:lstStyle/>
        <a:p>
          <a:pPr marL="0" lvl="0" indent="0" algn="l" defTabSz="755650">
            <a:lnSpc>
              <a:spcPct val="100000"/>
            </a:lnSpc>
            <a:spcBef>
              <a:spcPct val="0"/>
            </a:spcBef>
            <a:spcAft>
              <a:spcPct val="35000"/>
            </a:spcAft>
            <a:buNone/>
          </a:pPr>
          <a:r>
            <a:rPr lang="en-US" sz="1700" kern="1200" dirty="0"/>
            <a:t>T</a:t>
          </a:r>
          <a:r>
            <a:rPr lang="en-US" sz="1700" b="1" i="0" kern="1200" dirty="0"/>
            <a:t>HURSDAY,</a:t>
          </a:r>
          <a:r>
            <a:rPr lang="en-US" sz="1700" b="0" i="0" kern="1200" dirty="0"/>
            <a:t> no later than 11:59 p.m. Starter posts due. </a:t>
          </a:r>
          <a:endParaRPr lang="en-US" sz="1700" kern="1200" dirty="0"/>
        </a:p>
      </dsp:txBody>
      <dsp:txXfrm>
        <a:off x="1444564" y="534"/>
        <a:ext cx="5346041" cy="1250705"/>
      </dsp:txXfrm>
    </dsp:sp>
    <dsp:sp modelId="{9AB558C0-0E36-4DFB-912D-6B2B6E086045}">
      <dsp:nvSpPr>
        <dsp:cNvPr id="0" name=""/>
        <dsp:cNvSpPr/>
      </dsp:nvSpPr>
      <dsp:spPr>
        <a:xfrm>
          <a:off x="0" y="1563916"/>
          <a:ext cx="6790606" cy="12507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824D28-7193-4406-973D-DD9826FA42BE}">
      <dsp:nvSpPr>
        <dsp:cNvPr id="0" name=""/>
        <dsp:cNvSpPr/>
      </dsp:nvSpPr>
      <dsp:spPr>
        <a:xfrm>
          <a:off x="378338" y="1845325"/>
          <a:ext cx="687887" cy="687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63C7D7-0454-4BDD-B34C-87EC672830E7}">
      <dsp:nvSpPr>
        <dsp:cNvPr id="0" name=""/>
        <dsp:cNvSpPr/>
      </dsp:nvSpPr>
      <dsp:spPr>
        <a:xfrm>
          <a:off x="1444564" y="1563916"/>
          <a:ext cx="5346041" cy="125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66" tIns="132366" rIns="132366" bIns="132366" numCol="1" spcCol="1270" anchor="ctr" anchorCtr="0">
          <a:noAutofit/>
        </a:bodyPr>
        <a:lstStyle/>
        <a:p>
          <a:pPr marL="0" lvl="0" indent="0" algn="l" defTabSz="755650">
            <a:lnSpc>
              <a:spcPct val="100000"/>
            </a:lnSpc>
            <a:spcBef>
              <a:spcPct val="0"/>
            </a:spcBef>
            <a:spcAft>
              <a:spcPct val="35000"/>
            </a:spcAft>
            <a:buNone/>
          </a:pPr>
          <a:r>
            <a:rPr lang="en-US" sz="1700" b="1" i="0" kern="1200" dirty="0"/>
            <a:t>TUESDAY,</a:t>
          </a:r>
          <a:r>
            <a:rPr lang="en-US" sz="1700" b="0" i="0" kern="1200" dirty="0"/>
            <a:t> no later than 11:59 p.m. </a:t>
          </a:r>
          <a:r>
            <a:rPr lang="en-US" sz="1700" b="0" i="0" kern="1200" dirty="0">
              <a:solidFill>
                <a:srgbClr val="111111"/>
              </a:solidFill>
              <a:effectLst/>
              <a:latin typeface="inherit"/>
            </a:rPr>
            <a:t>Discussion concluded and Summary Handout uploaded by Recorder to appropriate dropbox on WTClass.</a:t>
          </a:r>
        </a:p>
      </dsp:txBody>
      <dsp:txXfrm>
        <a:off x="1444564" y="1563916"/>
        <a:ext cx="5346041" cy="1250705"/>
      </dsp:txXfrm>
    </dsp:sp>
    <dsp:sp modelId="{D72F883F-0822-4E7B-942D-518601B0266F}">
      <dsp:nvSpPr>
        <dsp:cNvPr id="0" name=""/>
        <dsp:cNvSpPr/>
      </dsp:nvSpPr>
      <dsp:spPr>
        <a:xfrm>
          <a:off x="0" y="3127298"/>
          <a:ext cx="6790606" cy="12507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AC05B3-0782-4E67-AFB4-BDAA5E3B6B7A}">
      <dsp:nvSpPr>
        <dsp:cNvPr id="0" name=""/>
        <dsp:cNvSpPr/>
      </dsp:nvSpPr>
      <dsp:spPr>
        <a:xfrm>
          <a:off x="378338" y="3408706"/>
          <a:ext cx="687887" cy="687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6C5DFF-B6EF-4B50-94A0-AFAD3297A432}">
      <dsp:nvSpPr>
        <dsp:cNvPr id="0" name=""/>
        <dsp:cNvSpPr/>
      </dsp:nvSpPr>
      <dsp:spPr>
        <a:xfrm>
          <a:off x="1444564" y="3127298"/>
          <a:ext cx="5346041" cy="12507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366" tIns="132366" rIns="132366" bIns="132366" numCol="1" spcCol="1270" anchor="ctr" anchorCtr="0">
          <a:noAutofit/>
        </a:bodyPr>
        <a:lstStyle/>
        <a:p>
          <a:pPr marL="0" lvl="0" indent="0" algn="l" defTabSz="755650">
            <a:lnSpc>
              <a:spcPct val="100000"/>
            </a:lnSpc>
            <a:spcBef>
              <a:spcPct val="0"/>
            </a:spcBef>
            <a:spcAft>
              <a:spcPct val="35000"/>
            </a:spcAft>
            <a:buNone/>
          </a:pPr>
          <a:r>
            <a:rPr lang="en-US" sz="1700" kern="1200" dirty="0"/>
            <a:t>Groups can set their own internal deadlines in addition to these</a:t>
          </a:r>
          <a:endParaRPr lang="en-US" sz="1700" b="0" i="0" kern="1200" cap="none" baseline="0" dirty="0">
            <a:solidFill>
              <a:srgbClr val="111111"/>
            </a:solidFill>
            <a:effectLst/>
            <a:latin typeface="inherit"/>
          </a:endParaRPr>
        </a:p>
      </dsp:txBody>
      <dsp:txXfrm>
        <a:off x="1444564" y="3127298"/>
        <a:ext cx="5346041" cy="125070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994CD6-8D13-48DA-81E0-B20C41880966}" type="datetimeFigureOut">
              <a:rPr lang="en-US" smtClean="0"/>
              <a:t>7/18/2023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DD9BE-AF75-42D5-AF06-F521B44215EC}" type="slidenum">
              <a:rPr lang="en-US" smtClean="0"/>
              <a:t>‹#›</a:t>
            </a:fld>
            <a:endParaRPr lang="en-US" dirty="0"/>
          </a:p>
        </p:txBody>
      </p:sp>
    </p:spTree>
    <p:extLst>
      <p:ext uri="{BB962C8B-B14F-4D97-AF65-F5344CB8AC3E}">
        <p14:creationId xmlns:p14="http://schemas.microsoft.com/office/powerpoint/2010/main" val="752713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11111"/>
                </a:solidFill>
                <a:effectLst/>
                <a:latin typeface="inherit"/>
              </a:rPr>
              <a:t>Purpose of this assignment</a:t>
            </a:r>
            <a:endParaRPr lang="en-US" b="1" i="0" dirty="0">
              <a:solidFill>
                <a:srgbClr val="111111"/>
              </a:solidFill>
              <a:effectLst/>
              <a:latin typeface="Open Sans"/>
            </a:endParaRPr>
          </a:p>
          <a:p>
            <a:pPr algn="l"/>
            <a:r>
              <a:rPr lang="en-US" b="0" i="0" dirty="0">
                <a:solidFill>
                  <a:srgbClr val="111111"/>
                </a:solidFill>
                <a:effectLst/>
                <a:latin typeface="Open Sans"/>
              </a:rPr>
              <a:t>Everyone has had a lousy class at some point, and no one wants a repeat of whatever it is you described in your Worst Class Ever. So </a:t>
            </a:r>
            <a:r>
              <a:rPr lang="en-US" b="0" i="1" dirty="0">
                <a:solidFill>
                  <a:srgbClr val="111111"/>
                </a:solidFill>
                <a:effectLst/>
                <a:latin typeface="inherit"/>
              </a:rPr>
              <a:t>together</a:t>
            </a:r>
            <a:r>
              <a:rPr lang="en-US" b="0" i="0" dirty="0">
                <a:solidFill>
                  <a:srgbClr val="111111"/>
                </a:solidFill>
                <a:effectLst/>
                <a:latin typeface="Open Sans"/>
              </a:rPr>
              <a:t>, we are going to determine what is most important to this group, and then we are going to decide if we are willing to pledge to live up to these standards in this course this semester. Understand that </a:t>
            </a:r>
            <a:r>
              <a:rPr lang="en-US" b="0" i="1" dirty="0">
                <a:solidFill>
                  <a:srgbClr val="111111"/>
                </a:solidFill>
                <a:effectLst/>
                <a:latin typeface="inherit"/>
              </a:rPr>
              <a:t>you have the power at this juncture</a:t>
            </a:r>
            <a:r>
              <a:rPr lang="en-US" b="0" i="0" dirty="0">
                <a:solidFill>
                  <a:srgbClr val="111111"/>
                </a:solidFill>
                <a:effectLst/>
                <a:latin typeface="Open Sans"/>
              </a:rPr>
              <a:t> to determine what you expect from me, your classmates, and--most importantly--from yourself. Bring your best and highest selves to this assignment, and you will reap the benefits all semester long. I've done this activity with everything from freshman seminars to graduate courses, and it has always amply repaid the efforts we put into it!</a:t>
            </a:r>
          </a:p>
          <a:p>
            <a:pPr algn="l"/>
            <a:r>
              <a:rPr lang="en-US" b="0" i="0" dirty="0">
                <a:solidFill>
                  <a:srgbClr val="111111"/>
                </a:solidFill>
                <a:effectLst/>
                <a:latin typeface="Open Sans"/>
              </a:rPr>
              <a:t>Whatever we decide during this assignment will affect how I assess your work over the entire term. Take this seriously, and you can shape the outcome of this course positively for yourself and others.</a:t>
            </a:r>
          </a:p>
          <a:p>
            <a:endParaRPr lang="en-US" dirty="0"/>
          </a:p>
        </p:txBody>
      </p:sp>
      <p:sp>
        <p:nvSpPr>
          <p:cNvPr id="4" name="Slide Number Placeholder 3"/>
          <p:cNvSpPr>
            <a:spLocks noGrp="1"/>
          </p:cNvSpPr>
          <p:nvPr>
            <p:ph type="sldNum" sz="quarter" idx="5"/>
          </p:nvPr>
        </p:nvSpPr>
        <p:spPr/>
        <p:txBody>
          <a:bodyPr/>
          <a:lstStyle/>
          <a:p>
            <a:fld id="{4B1DD9BE-AF75-42D5-AF06-F521B44215EC}" type="slidenum">
              <a:rPr lang="en-US" smtClean="0"/>
              <a:t>1</a:t>
            </a:fld>
            <a:endParaRPr lang="en-US" dirty="0"/>
          </a:p>
        </p:txBody>
      </p:sp>
    </p:spTree>
    <p:extLst>
      <p:ext uri="{BB962C8B-B14F-4D97-AF65-F5344CB8AC3E}">
        <p14:creationId xmlns:p14="http://schemas.microsoft.com/office/powerpoint/2010/main" val="4048832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inherit"/>
              </a:rPr>
              <a:t>Grading</a:t>
            </a:r>
          </a:p>
          <a:p>
            <a:pPr algn="l"/>
            <a:endParaRPr lang="en-US" b="0" i="0" dirty="0">
              <a:solidFill>
                <a:srgbClr val="111111"/>
              </a:solidFill>
              <a:effectLst/>
              <a:latin typeface="Open Sans"/>
            </a:endParaRPr>
          </a:p>
          <a:p>
            <a:pPr algn="l"/>
            <a:r>
              <a:rPr lang="en-US" b="0" i="0" dirty="0">
                <a:solidFill>
                  <a:srgbClr val="000000"/>
                </a:solidFill>
                <a:effectLst/>
                <a:latin typeface="Open Sans"/>
              </a:rPr>
              <a:t>Everyone will be graded on:</a:t>
            </a:r>
            <a:endParaRPr lang="en-US" b="0" i="0" dirty="0">
              <a:solidFill>
                <a:srgbClr val="111111"/>
              </a:solidFill>
              <a:effectLst/>
              <a:latin typeface="Open Sans"/>
            </a:endParaRPr>
          </a:p>
          <a:p>
            <a:pPr marL="171450" indent="-171450" algn="l">
              <a:buFont typeface="Arial" panose="020B0604020202020204" pitchFamily="34" charset="0"/>
              <a:buChar char="•"/>
            </a:pPr>
            <a:r>
              <a:rPr lang="en-US" b="0" i="0" dirty="0">
                <a:solidFill>
                  <a:srgbClr val="000000"/>
                </a:solidFill>
                <a:effectLst/>
                <a:latin typeface="Open Sans"/>
              </a:rPr>
              <a:t>how well you fulfill your assigned role in the discussion</a:t>
            </a:r>
            <a:endParaRPr lang="en-US" b="0" i="0" dirty="0">
              <a:solidFill>
                <a:srgbClr val="111111"/>
              </a:solidFill>
              <a:effectLst/>
              <a:latin typeface="inherit"/>
            </a:endParaRPr>
          </a:p>
          <a:p>
            <a:pPr marL="171450" indent="-171450" algn="l">
              <a:buFont typeface="Arial" panose="020B0604020202020204" pitchFamily="34" charset="0"/>
              <a:buChar char="•"/>
            </a:pPr>
            <a:r>
              <a:rPr lang="en-US" b="0" i="0" dirty="0">
                <a:solidFill>
                  <a:srgbClr val="000000"/>
                </a:solidFill>
                <a:effectLst/>
                <a:latin typeface="Open Sans"/>
              </a:rPr>
              <a:t>the quality and frequency of your participation in the discussion</a:t>
            </a:r>
            <a:endParaRPr lang="en-US" b="0" i="0" dirty="0">
              <a:solidFill>
                <a:srgbClr val="111111"/>
              </a:solidFill>
              <a:effectLst/>
              <a:latin typeface="inherit"/>
            </a:endParaRPr>
          </a:p>
          <a:p>
            <a:pPr marL="171450" indent="-171450" algn="l">
              <a:buFont typeface="Arial" panose="020B0604020202020204" pitchFamily="34" charset="0"/>
              <a:buChar char="•"/>
            </a:pPr>
            <a:r>
              <a:rPr lang="en-US" b="0" i="0" dirty="0">
                <a:solidFill>
                  <a:srgbClr val="000000"/>
                </a:solidFill>
                <a:effectLst/>
                <a:latin typeface="Open Sans"/>
              </a:rPr>
              <a:t>the quality of the collaboratively produced Summary Document</a:t>
            </a:r>
            <a:endParaRPr lang="en-US" b="0" i="0" dirty="0">
              <a:solidFill>
                <a:srgbClr val="111111"/>
              </a:solidFill>
              <a:effectLst/>
              <a:latin typeface="inherit"/>
            </a:endParaRPr>
          </a:p>
          <a:p>
            <a:endParaRPr lang="en-US" dirty="0"/>
          </a:p>
        </p:txBody>
      </p:sp>
      <p:sp>
        <p:nvSpPr>
          <p:cNvPr id="4" name="Slide Number Placeholder 3"/>
          <p:cNvSpPr>
            <a:spLocks noGrp="1"/>
          </p:cNvSpPr>
          <p:nvPr>
            <p:ph type="sldNum" sz="quarter" idx="5"/>
          </p:nvPr>
        </p:nvSpPr>
        <p:spPr/>
        <p:txBody>
          <a:bodyPr/>
          <a:lstStyle/>
          <a:p>
            <a:fld id="{4B1DD9BE-AF75-42D5-AF06-F521B44215EC}" type="slidenum">
              <a:rPr lang="en-US" smtClean="0"/>
              <a:t>10</a:t>
            </a:fld>
            <a:endParaRPr lang="en-US" dirty="0"/>
          </a:p>
        </p:txBody>
      </p:sp>
    </p:spTree>
    <p:extLst>
      <p:ext uri="{BB962C8B-B14F-4D97-AF65-F5344CB8AC3E}">
        <p14:creationId xmlns:p14="http://schemas.microsoft.com/office/powerpoint/2010/main" val="1341917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11111"/>
                </a:solidFill>
                <a:effectLst/>
                <a:latin typeface="Open Sans"/>
              </a:rPr>
              <a:t>Assignment Deadlines set by Dr. Hart</a:t>
            </a:r>
          </a:p>
          <a:p>
            <a:pPr algn="l"/>
            <a:endParaRPr lang="en-US" b="1" i="0" dirty="0">
              <a:solidFill>
                <a:srgbClr val="111111"/>
              </a:solidFill>
              <a:effectLst/>
              <a:latin typeface="Open Sans"/>
            </a:endParaRPr>
          </a:p>
          <a:p>
            <a:pPr marL="171450" indent="-171450" algn="l">
              <a:buFont typeface="Arial" panose="020B0604020202020204" pitchFamily="34" charset="0"/>
              <a:buChar char="•"/>
            </a:pPr>
            <a:r>
              <a:rPr lang="en-US" b="1" i="0" dirty="0">
                <a:solidFill>
                  <a:srgbClr val="111111"/>
                </a:solidFill>
                <a:effectLst/>
                <a:latin typeface="inherit"/>
              </a:rPr>
              <a:t>THURSDAY,</a:t>
            </a:r>
            <a:r>
              <a:rPr lang="en-US" b="0" i="0" dirty="0">
                <a:solidFill>
                  <a:srgbClr val="111111"/>
                </a:solidFill>
                <a:effectLst/>
                <a:latin typeface="inherit"/>
              </a:rPr>
              <a:t> no later than 11:59 p.m. Starter posts due. </a:t>
            </a:r>
            <a:r>
              <a:rPr lang="en-US" b="0" i="0" dirty="0">
                <a:solidFill>
                  <a:srgbClr val="000000"/>
                </a:solidFill>
                <a:effectLst/>
                <a:latin typeface="Open Sans"/>
              </a:rPr>
              <a:t>See above under "Roles" for specific requirements of starter post.</a:t>
            </a:r>
            <a:endParaRPr lang="en-US" b="0" i="0" dirty="0">
              <a:solidFill>
                <a:srgbClr val="111111"/>
              </a:solidFill>
              <a:effectLst/>
              <a:latin typeface="inherit"/>
            </a:endParaRPr>
          </a:p>
          <a:p>
            <a:pPr marL="171450" indent="-171450" algn="l">
              <a:buFont typeface="Arial" panose="020B0604020202020204" pitchFamily="34" charset="0"/>
              <a:buChar char="•"/>
            </a:pPr>
            <a:r>
              <a:rPr lang="en-US" b="1" i="0" dirty="0">
                <a:solidFill>
                  <a:srgbClr val="111111"/>
                </a:solidFill>
                <a:effectLst/>
                <a:latin typeface="inherit"/>
              </a:rPr>
              <a:t>TUESDAY,</a:t>
            </a:r>
            <a:r>
              <a:rPr lang="en-US" b="0" i="0" dirty="0">
                <a:solidFill>
                  <a:srgbClr val="111111"/>
                </a:solidFill>
                <a:effectLst/>
                <a:latin typeface="inherit"/>
              </a:rPr>
              <a:t> no later than 11:59 p.m. Discussion concluded and Summary Handout uploaded by Recorder to appropriate dropbox on WTClass.</a:t>
            </a:r>
          </a:p>
          <a:p>
            <a:pPr marL="171450" indent="-171450" algn="l">
              <a:buFont typeface="Arial" panose="020B0604020202020204" pitchFamily="34" charset="0"/>
              <a:buChar char="•"/>
            </a:pPr>
            <a:endParaRPr lang="en-US" b="0" i="0" dirty="0">
              <a:solidFill>
                <a:srgbClr val="111111"/>
              </a:solidFill>
              <a:effectLst/>
              <a:latin typeface="inherit"/>
            </a:endParaRPr>
          </a:p>
          <a:p>
            <a:pPr marL="0" indent="0" algn="l">
              <a:buFont typeface="Arial" panose="020B0604020202020204" pitchFamily="34" charset="0"/>
              <a:buNone/>
            </a:pPr>
            <a:r>
              <a:rPr lang="en-US" b="1" i="0" dirty="0">
                <a:solidFill>
                  <a:srgbClr val="111111"/>
                </a:solidFill>
                <a:effectLst/>
                <a:latin typeface="inherit"/>
              </a:rPr>
              <a:t>Assignment Deadlines the Group needs to set</a:t>
            </a:r>
          </a:p>
          <a:p>
            <a:pPr marL="171450" indent="-171450" algn="l">
              <a:buFont typeface="Arial" panose="020B0604020202020204" pitchFamily="34" charset="0"/>
              <a:buChar char="•"/>
            </a:pPr>
            <a:r>
              <a:rPr lang="en-US" b="0" i="0" dirty="0">
                <a:solidFill>
                  <a:srgbClr val="111111"/>
                </a:solidFill>
                <a:effectLst/>
                <a:latin typeface="inherit"/>
              </a:rPr>
              <a:t>Take a look at your calendars and decide when you need to have your own deadlines as a group so that the Recorder can have ample time to collate your responses, circulate them to the group for approval, prepare the Summary Handout, and submit the Summary Handout on time for grading. </a:t>
            </a:r>
          </a:p>
          <a:p>
            <a:endParaRPr lang="en-US" dirty="0"/>
          </a:p>
        </p:txBody>
      </p:sp>
      <p:sp>
        <p:nvSpPr>
          <p:cNvPr id="4" name="Slide Number Placeholder 3"/>
          <p:cNvSpPr>
            <a:spLocks noGrp="1"/>
          </p:cNvSpPr>
          <p:nvPr>
            <p:ph type="sldNum" sz="quarter" idx="5"/>
          </p:nvPr>
        </p:nvSpPr>
        <p:spPr/>
        <p:txBody>
          <a:bodyPr/>
          <a:lstStyle/>
          <a:p>
            <a:fld id="{4B1DD9BE-AF75-42D5-AF06-F521B44215EC}" type="slidenum">
              <a:rPr lang="en-US" smtClean="0"/>
              <a:t>11</a:t>
            </a:fld>
            <a:endParaRPr lang="en-US" dirty="0"/>
          </a:p>
        </p:txBody>
      </p:sp>
    </p:spTree>
    <p:extLst>
      <p:ext uri="{BB962C8B-B14F-4D97-AF65-F5344CB8AC3E}">
        <p14:creationId xmlns:p14="http://schemas.microsoft.com/office/powerpoint/2010/main" val="3208757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11111"/>
                </a:solidFill>
                <a:effectLst/>
                <a:latin typeface="inherit"/>
              </a:rPr>
              <a:t>What this assignment entails</a:t>
            </a:r>
            <a:endParaRPr lang="en-US" b="1" i="0" dirty="0">
              <a:solidFill>
                <a:srgbClr val="111111"/>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11111"/>
                </a:solidFill>
                <a:effectLst/>
                <a:latin typeface="Open Sans"/>
              </a:rPr>
              <a:t>With your group members, review the results of the Best Class/ Worst Class survey from last week, and decide amongst yourself on what you think should be the top 3-5 items for each of these  categories. Enter the final results of your discussions on a sharable version of the Summary Handout.</a:t>
            </a:r>
          </a:p>
          <a:p>
            <a:pPr algn="l"/>
            <a:r>
              <a:rPr lang="en-US" b="0" i="0" dirty="0">
                <a:solidFill>
                  <a:srgbClr val="111111"/>
                </a:solidFill>
                <a:effectLst/>
                <a:latin typeface="Open Sans"/>
              </a:rPr>
              <a:t>The six categories you will be working with--the characteristics, expectations, attributes of the following:</a:t>
            </a:r>
          </a:p>
          <a:p>
            <a:pPr algn="l">
              <a:buFont typeface="+mj-lt"/>
              <a:buAutoNum type="arabicPeriod"/>
            </a:pPr>
            <a:r>
              <a:rPr lang="en-US" b="0" i="0" dirty="0">
                <a:solidFill>
                  <a:srgbClr val="111111"/>
                </a:solidFill>
                <a:effectLst/>
                <a:latin typeface="inherit"/>
              </a:rPr>
              <a:t>Professor in the Best Class Ever</a:t>
            </a:r>
          </a:p>
          <a:p>
            <a:pPr algn="l">
              <a:buFont typeface="+mj-lt"/>
              <a:buAutoNum type="arabicPeriod"/>
            </a:pPr>
            <a:r>
              <a:rPr lang="en-US" b="0" i="0" dirty="0">
                <a:solidFill>
                  <a:srgbClr val="111111"/>
                </a:solidFill>
                <a:effectLst/>
                <a:latin typeface="inherit"/>
              </a:rPr>
              <a:t>Professor in the Worst Class Ever</a:t>
            </a:r>
          </a:p>
          <a:p>
            <a:pPr algn="l">
              <a:buFont typeface="+mj-lt"/>
              <a:buAutoNum type="arabicPeriod"/>
            </a:pPr>
            <a:r>
              <a:rPr lang="en-US" b="0" i="0" dirty="0">
                <a:solidFill>
                  <a:srgbClr val="111111"/>
                </a:solidFill>
                <a:effectLst/>
                <a:latin typeface="inherit"/>
              </a:rPr>
              <a:t>Classmates in the Best Class Ever</a:t>
            </a:r>
          </a:p>
          <a:p>
            <a:pPr algn="l">
              <a:buFont typeface="+mj-lt"/>
              <a:buAutoNum type="arabicPeriod"/>
            </a:pPr>
            <a:r>
              <a:rPr lang="en-US" b="0" i="0" dirty="0">
                <a:solidFill>
                  <a:srgbClr val="111111"/>
                </a:solidFill>
                <a:effectLst/>
                <a:latin typeface="inherit"/>
              </a:rPr>
              <a:t>Classmates in the Worst Class Ever</a:t>
            </a:r>
          </a:p>
          <a:p>
            <a:pPr algn="l">
              <a:buFont typeface="+mj-lt"/>
              <a:buAutoNum type="arabicPeriod"/>
            </a:pPr>
            <a:r>
              <a:rPr lang="en-US" b="0" i="0" dirty="0">
                <a:solidFill>
                  <a:srgbClr val="111111"/>
                </a:solidFill>
                <a:effectLst/>
                <a:latin typeface="inherit"/>
              </a:rPr>
              <a:t>Me in the Best Class Ever</a:t>
            </a:r>
          </a:p>
          <a:p>
            <a:pPr algn="l">
              <a:buFont typeface="+mj-lt"/>
              <a:buAutoNum type="arabicPeriod"/>
            </a:pPr>
            <a:r>
              <a:rPr lang="en-US" b="0" i="0" dirty="0">
                <a:solidFill>
                  <a:srgbClr val="111111"/>
                </a:solidFill>
                <a:effectLst/>
                <a:latin typeface="inherit"/>
              </a:rPr>
              <a:t>Me in the Worst Class Ever</a:t>
            </a:r>
          </a:p>
          <a:p>
            <a:endParaRPr lang="en-US" dirty="0"/>
          </a:p>
        </p:txBody>
      </p:sp>
      <p:sp>
        <p:nvSpPr>
          <p:cNvPr id="4" name="Slide Number Placeholder 3"/>
          <p:cNvSpPr>
            <a:spLocks noGrp="1"/>
          </p:cNvSpPr>
          <p:nvPr>
            <p:ph type="sldNum" sz="quarter" idx="5"/>
          </p:nvPr>
        </p:nvSpPr>
        <p:spPr/>
        <p:txBody>
          <a:bodyPr/>
          <a:lstStyle/>
          <a:p>
            <a:fld id="{4B1DD9BE-AF75-42D5-AF06-F521B44215EC}" type="slidenum">
              <a:rPr lang="en-US" smtClean="0"/>
              <a:t>2</a:t>
            </a:fld>
            <a:endParaRPr lang="en-US" dirty="0"/>
          </a:p>
        </p:txBody>
      </p:sp>
    </p:spTree>
    <p:extLst>
      <p:ext uri="{BB962C8B-B14F-4D97-AF65-F5344CB8AC3E}">
        <p14:creationId xmlns:p14="http://schemas.microsoft.com/office/powerpoint/2010/main" val="410897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Open Sans"/>
              </a:rPr>
              <a:t>Now: how are we going to make this happen, and what is it that I want you to pay particular attention to as you’re working?</a:t>
            </a:r>
          </a:p>
          <a:p>
            <a:pPr algn="l"/>
            <a:endParaRPr lang="en-US" b="1" i="0" dirty="0">
              <a:solidFill>
                <a:srgbClr val="000000"/>
              </a:solidFill>
              <a:effectLst/>
              <a:latin typeface="Open Sans"/>
            </a:endParaRPr>
          </a:p>
          <a:p>
            <a:pPr algn="l"/>
            <a:r>
              <a:rPr lang="en-US" b="1" i="0" dirty="0">
                <a:solidFill>
                  <a:srgbClr val="000000"/>
                </a:solidFill>
                <a:effectLst/>
                <a:latin typeface="Open Sans"/>
              </a:rPr>
              <a:t>Some considerations I’d like you to focus on, and some questions you should ask yourselves:</a:t>
            </a:r>
          </a:p>
          <a:p>
            <a:pPr algn="l"/>
            <a:endParaRPr lang="en-US" b="1" i="0" dirty="0">
              <a:solidFill>
                <a:srgbClr val="000000"/>
              </a:solidFill>
              <a:effectLst/>
              <a:latin typeface="Open Sans"/>
            </a:endParaRPr>
          </a:p>
          <a:p>
            <a:pPr algn="l"/>
            <a:r>
              <a:rPr lang="en-US" b="0" i="0" dirty="0">
                <a:solidFill>
                  <a:srgbClr val="000000"/>
                </a:solidFill>
                <a:effectLst/>
                <a:latin typeface="Open Sans"/>
              </a:rPr>
              <a:t>First, consider carefully the fact that this is an all </a:t>
            </a:r>
            <a:r>
              <a:rPr lang="en-US" b="0" i="1" dirty="0">
                <a:solidFill>
                  <a:srgbClr val="111111"/>
                </a:solidFill>
                <a:effectLst/>
                <a:latin typeface="inherit"/>
              </a:rPr>
              <a:t>online</a:t>
            </a:r>
            <a:r>
              <a:rPr lang="en-US" b="0" i="1" dirty="0">
                <a:solidFill>
                  <a:srgbClr val="000000"/>
                </a:solidFill>
                <a:effectLst/>
                <a:latin typeface="inherit"/>
              </a:rPr>
              <a:t> </a:t>
            </a:r>
            <a:r>
              <a:rPr lang="en-US" b="0" i="0" dirty="0">
                <a:solidFill>
                  <a:srgbClr val="000000"/>
                </a:solidFill>
                <a:effectLst/>
                <a:latin typeface="inherit"/>
              </a:rPr>
              <a:t>class</a:t>
            </a:r>
            <a:r>
              <a:rPr lang="en-US" b="0" i="0" dirty="0">
                <a:solidFill>
                  <a:srgbClr val="000000"/>
                </a:solidFill>
                <a:effectLst/>
                <a:latin typeface="Open Sans"/>
              </a:rPr>
              <a:t>: </a:t>
            </a:r>
          </a:p>
          <a:p>
            <a:pPr algn="l"/>
            <a:endParaRPr lang="en-US" b="0" i="0" dirty="0">
              <a:solidFill>
                <a:srgbClr val="000000"/>
              </a:solidFill>
              <a:effectLst/>
              <a:latin typeface="Open Sans"/>
            </a:endParaRPr>
          </a:p>
          <a:p>
            <a:pPr marL="171450" indent="-171450" algn="l">
              <a:buFont typeface="Arial" panose="020B0604020202020204" pitchFamily="34" charset="0"/>
              <a:buChar char="•"/>
            </a:pPr>
            <a:r>
              <a:rPr lang="en-US" b="0" i="0" dirty="0">
                <a:solidFill>
                  <a:srgbClr val="000000"/>
                </a:solidFill>
                <a:effectLst/>
                <a:latin typeface="Open Sans"/>
              </a:rPr>
              <a:t>What expectations do you have for me, for your classmates, and for yourself in this </a:t>
            </a:r>
            <a:r>
              <a:rPr lang="en-US" b="0" i="1" dirty="0">
                <a:solidFill>
                  <a:srgbClr val="000000"/>
                </a:solidFill>
                <a:effectLst/>
                <a:latin typeface="inherit"/>
              </a:rPr>
              <a:t>particular learning environment</a:t>
            </a:r>
            <a:r>
              <a:rPr lang="en-US" b="0" i="0" dirty="0">
                <a:solidFill>
                  <a:srgbClr val="000000"/>
                </a:solidFill>
                <a:effectLst/>
                <a:latin typeface="Open Sans"/>
              </a:rPr>
              <a:t>? </a:t>
            </a:r>
          </a:p>
          <a:p>
            <a:pPr marL="171450" indent="-171450" algn="l">
              <a:buFont typeface="Arial" panose="020B0604020202020204" pitchFamily="34" charset="0"/>
              <a:buChar char="•"/>
            </a:pPr>
            <a:r>
              <a:rPr lang="en-US" b="0" i="0" dirty="0">
                <a:solidFill>
                  <a:srgbClr val="000000"/>
                </a:solidFill>
                <a:effectLst/>
                <a:latin typeface="Open Sans"/>
              </a:rPr>
              <a:t>Are there things about an online class that warrant particular attention from me, your classmates, from you in ways that they might not in a face-to-face class?</a:t>
            </a:r>
          </a:p>
          <a:p>
            <a:pPr marL="171450" indent="-171450" algn="l">
              <a:buFont typeface="Arial" panose="020B0604020202020204" pitchFamily="34" charset="0"/>
              <a:buChar char="•"/>
            </a:pPr>
            <a:endParaRPr lang="en-US" b="0" i="0" dirty="0">
              <a:solidFill>
                <a:srgbClr val="000000"/>
              </a:solidFill>
              <a:effectLst/>
              <a:latin typeface="Open Sans"/>
            </a:endParaRPr>
          </a:p>
          <a:p>
            <a:pPr marL="171450" indent="-171450" algn="l">
              <a:buFont typeface="Arial" panose="020B0604020202020204" pitchFamily="34" charset="0"/>
              <a:buChar char="•"/>
            </a:pPr>
            <a:endParaRPr lang="en-US" b="0" i="0" dirty="0">
              <a:solidFill>
                <a:srgbClr val="111111"/>
              </a:solidFill>
              <a:effectLst/>
              <a:latin typeface="inherit"/>
            </a:endParaRPr>
          </a:p>
          <a:p>
            <a:endParaRPr lang="en-US" dirty="0"/>
          </a:p>
        </p:txBody>
      </p:sp>
      <p:sp>
        <p:nvSpPr>
          <p:cNvPr id="4" name="Slide Number Placeholder 3"/>
          <p:cNvSpPr>
            <a:spLocks noGrp="1"/>
          </p:cNvSpPr>
          <p:nvPr>
            <p:ph type="sldNum" sz="quarter" idx="5"/>
          </p:nvPr>
        </p:nvSpPr>
        <p:spPr/>
        <p:txBody>
          <a:bodyPr/>
          <a:lstStyle/>
          <a:p>
            <a:fld id="{4B1DD9BE-AF75-42D5-AF06-F521B44215EC}" type="slidenum">
              <a:rPr lang="en-US" smtClean="0"/>
              <a:t>3</a:t>
            </a:fld>
            <a:endParaRPr lang="en-US" dirty="0"/>
          </a:p>
        </p:txBody>
      </p:sp>
    </p:spTree>
    <p:extLst>
      <p:ext uri="{BB962C8B-B14F-4D97-AF65-F5344CB8AC3E}">
        <p14:creationId xmlns:p14="http://schemas.microsoft.com/office/powerpoint/2010/main" val="2575140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1" i="0" dirty="0">
                <a:solidFill>
                  <a:srgbClr val="111111"/>
                </a:solidFill>
                <a:effectLst/>
                <a:latin typeface="inherit"/>
              </a:rPr>
              <a:t>Secondly, this is a </a:t>
            </a:r>
            <a:r>
              <a:rPr lang="en-US" b="1" i="1" dirty="0">
                <a:solidFill>
                  <a:srgbClr val="111111"/>
                </a:solidFill>
                <a:effectLst/>
                <a:latin typeface="inherit"/>
              </a:rPr>
              <a:t>writing-intensive</a:t>
            </a:r>
            <a:r>
              <a:rPr lang="en-US" b="1" i="0" dirty="0">
                <a:solidFill>
                  <a:srgbClr val="111111"/>
                </a:solidFill>
                <a:effectLst/>
                <a:latin typeface="inherit"/>
              </a:rPr>
              <a:t> class</a:t>
            </a:r>
            <a:r>
              <a:rPr lang="en-US" b="0" i="0" dirty="0">
                <a:solidFill>
                  <a:srgbClr val="111111"/>
                </a:solidFill>
                <a:effectLst/>
                <a:latin typeface="Open Sans"/>
              </a:rPr>
              <a:t>. </a:t>
            </a:r>
          </a:p>
          <a:p>
            <a:pPr algn="l">
              <a:buFont typeface="Arial" panose="020B0604020202020204" pitchFamily="34" charset="0"/>
              <a:buNone/>
            </a:pPr>
            <a:endParaRPr lang="en-US" b="0" i="0" dirty="0">
              <a:solidFill>
                <a:srgbClr val="111111"/>
              </a:solidFill>
              <a:effectLst/>
              <a:latin typeface="Open Sans"/>
            </a:endParaRPr>
          </a:p>
          <a:p>
            <a:pPr marL="171450" indent="-171450" algn="l">
              <a:buFont typeface="Arial" panose="020B0604020202020204" pitchFamily="34" charset="0"/>
              <a:buChar char="•"/>
            </a:pPr>
            <a:r>
              <a:rPr lang="en-US" b="0" i="0" dirty="0">
                <a:solidFill>
                  <a:srgbClr val="111111"/>
                </a:solidFill>
                <a:effectLst/>
                <a:latin typeface="Open Sans"/>
              </a:rPr>
              <a:t>What expectations do you have for me, for your classmates, and for yourself with this </a:t>
            </a:r>
            <a:r>
              <a:rPr lang="en-US" b="0" i="1" dirty="0">
                <a:solidFill>
                  <a:srgbClr val="111111"/>
                </a:solidFill>
                <a:effectLst/>
                <a:latin typeface="Open Sans"/>
              </a:rPr>
              <a:t>particular subject matter</a:t>
            </a:r>
            <a:r>
              <a:rPr lang="en-US" b="0" i="0" dirty="0">
                <a:solidFill>
                  <a:srgbClr val="111111"/>
                </a:solidFill>
                <a:effectLst/>
                <a:latin typeface="Open Sans"/>
              </a:rPr>
              <a:t>?</a:t>
            </a:r>
            <a:r>
              <a:rPr lang="en-US" b="0" i="1" dirty="0">
                <a:solidFill>
                  <a:srgbClr val="111111"/>
                </a:solidFill>
                <a:effectLst/>
                <a:latin typeface="inherit"/>
              </a:rPr>
              <a:t> </a:t>
            </a:r>
          </a:p>
          <a:p>
            <a:pPr marL="171450" indent="-171450" algn="l">
              <a:buFont typeface="Arial" panose="020B0604020202020204" pitchFamily="34" charset="0"/>
              <a:buChar char="•"/>
            </a:pPr>
            <a:r>
              <a:rPr lang="en-US" b="0" i="0" dirty="0">
                <a:solidFill>
                  <a:srgbClr val="111111"/>
                </a:solidFill>
                <a:effectLst/>
                <a:latin typeface="Open Sans"/>
              </a:rPr>
              <a:t>Are there things about this subject matter that warrant particular attention from me, your classmates, from you?</a:t>
            </a:r>
            <a:endParaRPr lang="en-US" b="0" i="0" dirty="0">
              <a:solidFill>
                <a:srgbClr val="111111"/>
              </a:solidFill>
              <a:effectLst/>
              <a:latin typeface="inherit"/>
            </a:endParaRPr>
          </a:p>
          <a:p>
            <a:endParaRPr lang="en-US" dirty="0"/>
          </a:p>
        </p:txBody>
      </p:sp>
      <p:sp>
        <p:nvSpPr>
          <p:cNvPr id="4" name="Slide Number Placeholder 3"/>
          <p:cNvSpPr>
            <a:spLocks noGrp="1"/>
          </p:cNvSpPr>
          <p:nvPr>
            <p:ph type="sldNum" sz="quarter" idx="5"/>
          </p:nvPr>
        </p:nvSpPr>
        <p:spPr/>
        <p:txBody>
          <a:bodyPr/>
          <a:lstStyle/>
          <a:p>
            <a:fld id="{4B1DD9BE-AF75-42D5-AF06-F521B44215EC}" type="slidenum">
              <a:rPr lang="en-US" smtClean="0"/>
              <a:t>4</a:t>
            </a:fld>
            <a:endParaRPr lang="en-US" dirty="0"/>
          </a:p>
        </p:txBody>
      </p:sp>
    </p:spTree>
    <p:extLst>
      <p:ext uri="{BB962C8B-B14F-4D97-AF65-F5344CB8AC3E}">
        <p14:creationId xmlns:p14="http://schemas.microsoft.com/office/powerpoint/2010/main" val="137672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11111"/>
                </a:solidFill>
                <a:effectLst/>
                <a:latin typeface="inherit"/>
              </a:rPr>
              <a:t>For some of you, that may be one of the </a:t>
            </a:r>
            <a:r>
              <a:rPr lang="en-US" b="1" i="1" dirty="0">
                <a:solidFill>
                  <a:srgbClr val="111111"/>
                </a:solidFill>
                <a:effectLst/>
                <a:latin typeface="inherit"/>
              </a:rPr>
              <a:t>first courses</a:t>
            </a:r>
            <a:r>
              <a:rPr lang="en-US" b="1" i="0" dirty="0">
                <a:solidFill>
                  <a:srgbClr val="111111"/>
                </a:solidFill>
                <a:effectLst/>
                <a:latin typeface="inherit"/>
              </a:rPr>
              <a:t> some of you are taking at WT</a:t>
            </a:r>
            <a:r>
              <a:rPr lang="en-US" b="0" i="0" dirty="0">
                <a:solidFill>
                  <a:srgbClr val="111111"/>
                </a:solidFill>
                <a:effectLst/>
                <a:latin typeface="Open San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11111"/>
                </a:solidFill>
                <a:effectLst/>
                <a:latin typeface="Open Sans"/>
              </a:rPr>
              <a:t>Are you a new university student?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11111"/>
                </a:solidFill>
                <a:effectLst/>
                <a:latin typeface="Open Sans"/>
              </a:rPr>
              <a:t>Are you a recent transfer student?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11111"/>
                </a:solidFill>
                <a:effectLst/>
                <a:latin typeface="Open Sans"/>
              </a:rPr>
              <a:t>Are you a returning student who maybe went to WT or another university, but it’s been a while since you were in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11111"/>
                </a:solidFill>
                <a:effectLst/>
                <a:latin typeface="Open Sans"/>
              </a:rPr>
              <a:t>What support, information, knowledge, or resources might you need from me and/or from your classmates at this time?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11111"/>
                </a:solidFill>
                <a:effectLst/>
                <a:latin typeface="Open Sans"/>
              </a:rPr>
              <a:t>What do you need to do for yourself to make sure you are functioning at your best?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111111"/>
                </a:solidFill>
                <a:effectLst/>
                <a:latin typeface="Open Sans"/>
              </a:rPr>
              <a:t>What are some challenges that you imagine you might encounter? How can you equip yourself to meet them? </a:t>
            </a:r>
            <a:endParaRPr lang="en-US" b="0" i="0" dirty="0">
              <a:solidFill>
                <a:srgbClr val="111111"/>
              </a:solidFill>
              <a:effectLst/>
              <a:latin typeface="inherit"/>
            </a:endParaRPr>
          </a:p>
          <a:p>
            <a:endParaRPr lang="en-US" dirty="0"/>
          </a:p>
        </p:txBody>
      </p:sp>
      <p:sp>
        <p:nvSpPr>
          <p:cNvPr id="4" name="Slide Number Placeholder 3"/>
          <p:cNvSpPr>
            <a:spLocks noGrp="1"/>
          </p:cNvSpPr>
          <p:nvPr>
            <p:ph type="sldNum" sz="quarter" idx="5"/>
          </p:nvPr>
        </p:nvSpPr>
        <p:spPr/>
        <p:txBody>
          <a:bodyPr/>
          <a:lstStyle/>
          <a:p>
            <a:fld id="{4B1DD9BE-AF75-42D5-AF06-F521B44215EC}" type="slidenum">
              <a:rPr lang="en-US" smtClean="0"/>
              <a:t>5</a:t>
            </a:fld>
            <a:endParaRPr lang="en-US" dirty="0"/>
          </a:p>
        </p:txBody>
      </p:sp>
    </p:spTree>
    <p:extLst>
      <p:ext uri="{BB962C8B-B14F-4D97-AF65-F5344CB8AC3E}">
        <p14:creationId xmlns:p14="http://schemas.microsoft.com/office/powerpoint/2010/main" val="284923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000000"/>
                </a:solidFill>
                <a:effectLst/>
                <a:latin typeface="inherit"/>
              </a:rPr>
              <a:t>Your goal: </a:t>
            </a:r>
            <a:r>
              <a:rPr lang="en-US" b="0" i="0" dirty="0">
                <a:solidFill>
                  <a:srgbClr val="000000"/>
                </a:solidFill>
                <a:effectLst/>
                <a:latin typeface="Open Sans"/>
              </a:rPr>
              <a:t>to articulate clearly in writing the standards of behavior and interaction are you willing to adopt for yourself and that you would like to depend on from others.</a:t>
            </a:r>
            <a:endParaRPr lang="en-US" b="0" i="0" dirty="0">
              <a:solidFill>
                <a:srgbClr val="111111"/>
              </a:solidFill>
              <a:effectLst/>
              <a:latin typeface="Open Sans"/>
            </a:endParaRPr>
          </a:p>
          <a:p>
            <a:endParaRPr lang="en-US" dirty="0"/>
          </a:p>
        </p:txBody>
      </p:sp>
      <p:sp>
        <p:nvSpPr>
          <p:cNvPr id="4" name="Slide Number Placeholder 3"/>
          <p:cNvSpPr>
            <a:spLocks noGrp="1"/>
          </p:cNvSpPr>
          <p:nvPr>
            <p:ph type="sldNum" sz="quarter" idx="5"/>
          </p:nvPr>
        </p:nvSpPr>
        <p:spPr/>
        <p:txBody>
          <a:bodyPr/>
          <a:lstStyle/>
          <a:p>
            <a:fld id="{4B1DD9BE-AF75-42D5-AF06-F521B44215EC}" type="slidenum">
              <a:rPr lang="en-US" smtClean="0"/>
              <a:t>6</a:t>
            </a:fld>
            <a:endParaRPr lang="en-US" dirty="0"/>
          </a:p>
        </p:txBody>
      </p:sp>
    </p:spTree>
    <p:extLst>
      <p:ext uri="{BB962C8B-B14F-4D97-AF65-F5344CB8AC3E}">
        <p14:creationId xmlns:p14="http://schemas.microsoft.com/office/powerpoint/2010/main" val="1922025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11111"/>
                </a:solidFill>
                <a:effectLst/>
                <a:latin typeface="inherit"/>
              </a:rPr>
              <a:t>What you will produce for grading:</a:t>
            </a:r>
          </a:p>
          <a:p>
            <a:pPr algn="l"/>
            <a:endParaRPr lang="en-US" b="0" i="0" dirty="0">
              <a:solidFill>
                <a:srgbClr val="111111"/>
              </a:solidFill>
              <a:effectLst/>
              <a:latin typeface="Open Sans"/>
            </a:endParaRPr>
          </a:p>
          <a:p>
            <a:pPr algn="l">
              <a:buFont typeface="+mj-lt"/>
              <a:buAutoNum type="arabicPeriod"/>
            </a:pPr>
            <a:r>
              <a:rPr lang="en-US" b="0" i="0" dirty="0">
                <a:solidFill>
                  <a:srgbClr val="111111"/>
                </a:solidFill>
                <a:effectLst/>
                <a:latin typeface="inherit"/>
              </a:rPr>
              <a:t>Discussion: Together with your group members, you will review, discuss, debate, synthesize, and come to consensus on the six categories above (Professor in Best/Worst Class, Classmates in Best/Worst Class, Me in Best/Worst Class). This discussion will take place in this discussion forum. </a:t>
            </a:r>
          </a:p>
          <a:p>
            <a:pPr algn="l">
              <a:buFont typeface="+mj-lt"/>
              <a:buAutoNum type="arabicPeriod"/>
            </a:pPr>
            <a:r>
              <a:rPr lang="en-US" b="0" i="0" dirty="0">
                <a:solidFill>
                  <a:srgbClr val="111111"/>
                </a:solidFill>
                <a:effectLst/>
                <a:latin typeface="inherit"/>
              </a:rPr>
              <a:t>Summary Handout: Together, you will write, edit, and finalize your top 3-5 items for each of the six categories on a sharable document (using Word, Google Doc, etc.) and submit that document on WTClass by the deadline.  </a:t>
            </a:r>
          </a:p>
          <a:p>
            <a:endParaRPr lang="en-US" dirty="0"/>
          </a:p>
        </p:txBody>
      </p:sp>
      <p:sp>
        <p:nvSpPr>
          <p:cNvPr id="4" name="Slide Number Placeholder 3"/>
          <p:cNvSpPr>
            <a:spLocks noGrp="1"/>
          </p:cNvSpPr>
          <p:nvPr>
            <p:ph type="sldNum" sz="quarter" idx="5"/>
          </p:nvPr>
        </p:nvSpPr>
        <p:spPr/>
        <p:txBody>
          <a:bodyPr/>
          <a:lstStyle/>
          <a:p>
            <a:fld id="{4B1DD9BE-AF75-42D5-AF06-F521B44215EC}" type="slidenum">
              <a:rPr lang="en-US" smtClean="0"/>
              <a:t>7</a:t>
            </a:fld>
            <a:endParaRPr lang="en-US" dirty="0"/>
          </a:p>
        </p:txBody>
      </p:sp>
    </p:spTree>
    <p:extLst>
      <p:ext uri="{BB962C8B-B14F-4D97-AF65-F5344CB8AC3E}">
        <p14:creationId xmlns:p14="http://schemas.microsoft.com/office/powerpoint/2010/main" val="3597432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11111"/>
                </a:solidFill>
                <a:effectLst/>
                <a:latin typeface="Open Sans"/>
              </a:rPr>
              <a:t>So how should you proceed?</a:t>
            </a:r>
          </a:p>
          <a:p>
            <a:pPr algn="l"/>
            <a:r>
              <a:rPr lang="en-US" b="1" i="0" dirty="0">
                <a:solidFill>
                  <a:srgbClr val="111111"/>
                </a:solidFill>
                <a:effectLst/>
                <a:latin typeface="Open Sans"/>
              </a:rPr>
              <a:t>To help move the group get started and stay organized, I'm assigning roles to each group member. </a:t>
            </a:r>
          </a:p>
          <a:p>
            <a:pPr algn="l"/>
            <a:endParaRPr lang="en-US" b="1" i="0" dirty="0">
              <a:solidFill>
                <a:srgbClr val="111111"/>
              </a:solidFill>
              <a:effectLst/>
              <a:latin typeface="Open Sans"/>
            </a:endParaRPr>
          </a:p>
          <a:p>
            <a:pPr algn="l"/>
            <a:r>
              <a:rPr lang="en-US" b="1" i="0" dirty="0">
                <a:solidFill>
                  <a:srgbClr val="111111"/>
                </a:solidFill>
                <a:effectLst/>
                <a:latin typeface="Open Sans"/>
              </a:rPr>
              <a:t>You will be working in a small group for this stage of Best Class / Worst Class. You will not be talking with everybody in class. Instead, I will place you in a small group, and everyone in the group will have a specific role. I will assess you on how well you perform your assigned role as well as assessing you on your participation in the overall discussion. </a:t>
            </a:r>
          </a:p>
          <a:p>
            <a:pPr algn="l"/>
            <a:endParaRPr lang="en-US" b="1" i="0" dirty="0">
              <a:solidFill>
                <a:srgbClr val="111111"/>
              </a:solidFill>
              <a:effectLst/>
              <a:latin typeface="Open Sans"/>
            </a:endParaRPr>
          </a:p>
          <a:p>
            <a:pPr algn="l"/>
            <a:r>
              <a:rPr lang="en-US" b="1" i="0" dirty="0">
                <a:solidFill>
                  <a:srgbClr val="111111"/>
                </a:solidFill>
                <a:effectLst/>
                <a:latin typeface="Open Sans"/>
              </a:rPr>
              <a:t>The roles are as follows: </a:t>
            </a:r>
          </a:p>
          <a:p>
            <a:pPr algn="l"/>
            <a:endParaRPr lang="en-US" b="1" i="0" dirty="0">
              <a:solidFill>
                <a:srgbClr val="111111"/>
              </a:solidFill>
              <a:effectLst/>
              <a:latin typeface="inherit"/>
            </a:endParaRPr>
          </a:p>
          <a:p>
            <a:pPr algn="l"/>
            <a:r>
              <a:rPr lang="en-US" b="1" i="0" dirty="0">
                <a:solidFill>
                  <a:srgbClr val="111111"/>
                </a:solidFill>
                <a:effectLst/>
                <a:latin typeface="inherit"/>
              </a:rPr>
              <a:t>Facilitator,</a:t>
            </a:r>
            <a:r>
              <a:rPr lang="en-US" b="0" i="0" dirty="0">
                <a:solidFill>
                  <a:srgbClr val="111111"/>
                </a:solidFill>
                <a:effectLst/>
                <a:latin typeface="Open Sans"/>
              </a:rPr>
              <a:t> the person charged with keeping the group on task and making sure the discussion stays on topic. Any self-imposed deadlines the group decides to set for this assignment will be recorded and overseen by the facilitator. (In other words, if the group decides that by Friday evening, certain things need to be accomplished, the facilitator will check to make sure that these things are in progress, that they have been accomplished, and if they have not, reach out to those not participating. If the facilitator would like to call me in to intervene in the case of non-participation, that is completely acceptable.)</a:t>
            </a:r>
          </a:p>
          <a:p>
            <a:pPr algn="l"/>
            <a:endParaRPr lang="en-US" b="1" i="0" dirty="0">
              <a:solidFill>
                <a:srgbClr val="111111"/>
              </a:solidFill>
              <a:effectLst/>
              <a:latin typeface="inherit"/>
            </a:endParaRPr>
          </a:p>
          <a:p>
            <a:pPr algn="l"/>
            <a:r>
              <a:rPr lang="en-US" b="1" i="0" dirty="0">
                <a:solidFill>
                  <a:srgbClr val="111111"/>
                </a:solidFill>
                <a:effectLst/>
                <a:latin typeface="inherit"/>
              </a:rPr>
              <a:t>Recorder,</a:t>
            </a:r>
            <a:r>
              <a:rPr lang="en-US" b="0" i="0" dirty="0">
                <a:solidFill>
                  <a:srgbClr val="111111"/>
                </a:solidFill>
                <a:effectLst/>
                <a:latin typeface="Open Sans"/>
              </a:rPr>
              <a:t> the person charged with setting up a shareable version of the Summary Handout (via Word, Google Docs, etc.) that all group members have access to and can view/edit during the discussion. The recorder should monitor the discussions and keep a running tally on the chart of what items surface as important during discussion. The recorder is also charged with submitting the final Summary Handout to me by the deadline after a group consensus has been reached. Your starter post in the discussion forum should include a link to the sharable document. </a:t>
            </a:r>
          </a:p>
          <a:p>
            <a:pPr algn="l"/>
            <a:endParaRPr lang="en-US" b="1" i="0" dirty="0">
              <a:solidFill>
                <a:srgbClr val="111111"/>
              </a:solidFill>
              <a:effectLst/>
              <a:latin typeface="inherit"/>
            </a:endParaRPr>
          </a:p>
          <a:p>
            <a:pPr algn="l"/>
            <a:r>
              <a:rPr lang="en-US" b="1" i="0" dirty="0">
                <a:solidFill>
                  <a:srgbClr val="111111"/>
                </a:solidFill>
                <a:effectLst/>
                <a:latin typeface="inherit"/>
              </a:rPr>
              <a:t>Thread leaders,</a:t>
            </a:r>
            <a:r>
              <a:rPr lang="en-US" b="0" i="0" dirty="0">
                <a:solidFill>
                  <a:srgbClr val="111111"/>
                </a:solidFill>
                <a:effectLst/>
                <a:latin typeface="Open Sans"/>
              </a:rPr>
              <a:t> individuals charged with getting specific topics started on the discussion forum. For each of your assigned topics, start a discussion thread and get the ball rolling. Something like: “I was surprised to see how many people said X for this section. I thought Y was more important than this. What do you guys think?” or “I would definitely put Z on the list. What are everybody else’s top picks?” or “I would never have even thought of ABC! Do you think this is essential? More or less so that XYZ?”  Your role is not to make the decision for the group, but rather to get the group started thinking and discussing.</a:t>
            </a:r>
          </a:p>
          <a:p>
            <a:endParaRPr lang="en-US" dirty="0"/>
          </a:p>
        </p:txBody>
      </p:sp>
      <p:sp>
        <p:nvSpPr>
          <p:cNvPr id="4" name="Slide Number Placeholder 3"/>
          <p:cNvSpPr>
            <a:spLocks noGrp="1"/>
          </p:cNvSpPr>
          <p:nvPr>
            <p:ph type="sldNum" sz="quarter" idx="5"/>
          </p:nvPr>
        </p:nvSpPr>
        <p:spPr/>
        <p:txBody>
          <a:bodyPr/>
          <a:lstStyle/>
          <a:p>
            <a:fld id="{4B1DD9BE-AF75-42D5-AF06-F521B44215EC}" type="slidenum">
              <a:rPr lang="en-US" smtClean="0"/>
              <a:t>8</a:t>
            </a:fld>
            <a:endParaRPr lang="en-US" dirty="0"/>
          </a:p>
        </p:txBody>
      </p:sp>
    </p:spTree>
    <p:extLst>
      <p:ext uri="{BB962C8B-B14F-4D97-AF65-F5344CB8AC3E}">
        <p14:creationId xmlns:p14="http://schemas.microsoft.com/office/powerpoint/2010/main" val="3653300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111111"/>
                </a:solidFill>
                <a:effectLst/>
                <a:latin typeface="inherit"/>
              </a:rPr>
              <a:t>What is expected of everyone</a:t>
            </a:r>
            <a:endParaRPr lang="en-US" b="0" i="0" dirty="0">
              <a:solidFill>
                <a:srgbClr val="111111"/>
              </a:solidFill>
              <a:effectLst/>
              <a:latin typeface="Open Sans"/>
            </a:endParaRPr>
          </a:p>
          <a:p>
            <a:pPr algn="l"/>
            <a:endParaRPr lang="en-US" b="0" i="0" dirty="0">
              <a:solidFill>
                <a:srgbClr val="111111"/>
              </a:solidFill>
              <a:effectLst/>
              <a:latin typeface="Open Sans"/>
            </a:endParaRPr>
          </a:p>
          <a:p>
            <a:pPr marL="171450" indent="-171450" algn="l">
              <a:buFont typeface="Arial" panose="020B0604020202020204" pitchFamily="34" charset="0"/>
              <a:buChar char="•"/>
            </a:pPr>
            <a:r>
              <a:rPr lang="en-US" b="0" i="0" dirty="0">
                <a:solidFill>
                  <a:srgbClr val="111111"/>
                </a:solidFill>
                <a:effectLst/>
                <a:latin typeface="inherit"/>
              </a:rPr>
              <a:t>Everyone should post starter threads for the board no later than THURSDAY at 11:59 p.m. </a:t>
            </a:r>
          </a:p>
          <a:p>
            <a:pPr marL="171450" indent="-171450" algn="l">
              <a:buFont typeface="Arial" panose="020B0604020202020204" pitchFamily="34" charset="0"/>
              <a:buChar char="•"/>
            </a:pPr>
            <a:r>
              <a:rPr lang="en-US" b="0" i="0" dirty="0">
                <a:solidFill>
                  <a:srgbClr val="111111"/>
                </a:solidFill>
                <a:effectLst/>
                <a:latin typeface="inherit"/>
              </a:rPr>
              <a:t>Everyone will contribute to the different threads on the discussion board, moving discussion forward toward the goal of reaching consensus on the six different areas.</a:t>
            </a:r>
          </a:p>
          <a:p>
            <a:pPr marL="171450" indent="-171450" algn="l">
              <a:buFont typeface="Arial" panose="020B0604020202020204" pitchFamily="34" charset="0"/>
              <a:buChar char="•"/>
            </a:pPr>
            <a:r>
              <a:rPr lang="en-US" b="0" i="0" dirty="0">
                <a:solidFill>
                  <a:srgbClr val="111111"/>
                </a:solidFill>
                <a:effectLst/>
                <a:latin typeface="inherit"/>
              </a:rPr>
              <a:t>Do not simply pick a few of the items from the results and say, "Yeah, these three look fine. We're done." You should evaluate the results, discuss their relative merits, and reshape them--or come up with new ones!--as your group sees fit.</a:t>
            </a:r>
          </a:p>
          <a:p>
            <a:pPr marL="171450" indent="-171450" algn="l">
              <a:buFont typeface="Arial" panose="020B0604020202020204" pitchFamily="34" charset="0"/>
              <a:buChar char="•"/>
            </a:pPr>
            <a:r>
              <a:rPr lang="en-US" b="0" i="0" dirty="0">
                <a:solidFill>
                  <a:srgbClr val="111111"/>
                </a:solidFill>
                <a:effectLst/>
                <a:latin typeface="inherit"/>
              </a:rPr>
              <a:t>Please note that responses like [click] “I agree with you” or  [click] “Super!” are sweet but don’t really move things forward. Responses like the following </a:t>
            </a:r>
            <a:r>
              <a:rPr lang="en-US" b="0" i="0" dirty="0">
                <a:solidFill>
                  <a:srgbClr val="000000"/>
                </a:solidFill>
                <a:effectLst/>
                <a:latin typeface="Open Sans"/>
              </a:rPr>
              <a:t>move the discussion forward by a) making it clear to whom the writer is responding and b) responding clearly and concretely in a way that:</a:t>
            </a:r>
            <a:endParaRPr lang="en-US" b="0" i="0" dirty="0">
              <a:solidFill>
                <a:srgbClr val="111111"/>
              </a:solidFill>
              <a:effectLst/>
              <a:latin typeface="inherit"/>
            </a:endParaRPr>
          </a:p>
          <a:p>
            <a:pPr marL="628650" lvl="1" indent="-171450" algn="l">
              <a:buFont typeface="Arial" panose="020B0604020202020204" pitchFamily="34" charset="0"/>
              <a:buChar char="•"/>
            </a:pPr>
            <a:r>
              <a:rPr lang="en-US" b="0" i="0" dirty="0">
                <a:solidFill>
                  <a:srgbClr val="111111"/>
                </a:solidFill>
                <a:effectLst/>
                <a:latin typeface="inherit"/>
              </a:rPr>
              <a:t>[click]  “I think what Sally said about everyone adhering to deadlines is crucial. If one person is late contributing, it can affect everyone else’s participation and grade, which isn’t fair. I’d rank ‘adhering to deadlines’ above everything else in this category."</a:t>
            </a:r>
          </a:p>
          <a:p>
            <a:endParaRPr lang="en-US" dirty="0"/>
          </a:p>
        </p:txBody>
      </p:sp>
      <p:sp>
        <p:nvSpPr>
          <p:cNvPr id="4" name="Slide Number Placeholder 3"/>
          <p:cNvSpPr>
            <a:spLocks noGrp="1"/>
          </p:cNvSpPr>
          <p:nvPr>
            <p:ph type="sldNum" sz="quarter" idx="5"/>
          </p:nvPr>
        </p:nvSpPr>
        <p:spPr/>
        <p:txBody>
          <a:bodyPr/>
          <a:lstStyle/>
          <a:p>
            <a:fld id="{4B1DD9BE-AF75-42D5-AF06-F521B44215EC}" type="slidenum">
              <a:rPr lang="en-US" smtClean="0"/>
              <a:t>9</a:t>
            </a:fld>
            <a:endParaRPr lang="en-US" dirty="0"/>
          </a:p>
        </p:txBody>
      </p:sp>
    </p:spTree>
    <p:extLst>
      <p:ext uri="{BB962C8B-B14F-4D97-AF65-F5344CB8AC3E}">
        <p14:creationId xmlns:p14="http://schemas.microsoft.com/office/powerpoint/2010/main" val="71033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pPr algn="l"/>
            <a:fld id="{0DCFB061-4267-4D9F-8017-6F550D3068DF}" type="datetime1">
              <a:rPr lang="en-US" smtClean="0"/>
              <a:t>7/18/2023</a:t>
            </a:fld>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pPr algn="l"/>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533861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41BC61-5547-4A60-8DA1-6699760D9972}"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12905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24B9D1C6-60D0-4CD1-8F31-F912522EB041}" type="datetime1">
              <a:rPr lang="en-US" smtClean="0"/>
              <a:t>7/18/2023</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8036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A4ED5C-5A53-433E-8A55-46F54CE81DA5}"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65817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fld id="{29CABC0C-B6DF-45E9-B954-11C99AA62C3E}" type="datetime1">
              <a:rPr lang="en-US" smtClean="0"/>
              <a:t>7/18/2023</a:t>
            </a:fld>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90268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B71B9-2624-4F21-93EE-35A78B1A0DAD}"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6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37C2A-BE2E-4840-A907-3254E2916C96}" type="datetime1">
              <a:rPr lang="en-US" smtClean="0"/>
              <a:t>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772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extLst>
      <p:ext uri="{BB962C8B-B14F-4D97-AF65-F5344CB8AC3E}">
        <p14:creationId xmlns:p14="http://schemas.microsoft.com/office/powerpoint/2010/main" val="237995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fld id="{D3363A0F-DEF3-4134-98D0-2E1276938A8B}" type="datetime1">
              <a:rPr lang="en-US" smtClean="0"/>
              <a:t>7/18/2023</a:t>
            </a:fld>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0791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fld id="{61A2E4C8-2960-4ADD-862C-4D9643CB15AC}" type="datetime1">
              <a:rPr lang="en-US" smtClean="0"/>
              <a:t>7/18/2023</a:t>
            </a:fld>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62610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fld id="{48BDEA15-09CD-4275-A8E0-385C965F48B0}" type="datetime1">
              <a:rPr lang="en-US" smtClean="0"/>
              <a:t>7/18/2023</a:t>
            </a:fld>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dirty="0"/>
          </a:p>
        </p:txBody>
      </p:sp>
    </p:spTree>
    <p:extLst>
      <p:ext uri="{BB962C8B-B14F-4D97-AF65-F5344CB8AC3E}">
        <p14:creationId xmlns:p14="http://schemas.microsoft.com/office/powerpoint/2010/main" val="1504387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fld id="{4AF8082C-0922-4249-A612-B415F5231620}" type="datetime1">
              <a:rPr lang="en-US" smtClean="0"/>
              <a:t>7/18/2023</a:t>
            </a:fld>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687317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ixabay.com/en/home-office-workstation-office-336373/"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dizzypen.wordpress.com/category/fountain-pen-review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n.wikipedia.org/wiki/West_Texas_A%26M_Universit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BEA02C8-3C09-49FB-A45C-FD93B66D693B}"/>
              </a:ext>
            </a:extLst>
          </p:cNvPr>
          <p:cNvPicPr>
            <a:picLocks noChangeAspect="1"/>
          </p:cNvPicPr>
          <p:nvPr/>
        </p:nvPicPr>
        <p:blipFill rotWithShape="1">
          <a:blip r:embed="rId3"/>
          <a:srcRect l="6102" t="22666" r="1" b="18155"/>
          <a:stretch/>
        </p:blipFill>
        <p:spPr>
          <a:xfrm>
            <a:off x="20" y="-2"/>
            <a:ext cx="12191980" cy="6858002"/>
          </a:xfrm>
          <a:prstGeom prst="rect">
            <a:avLst/>
          </a:prstGeom>
        </p:spPr>
      </p:pic>
      <p:sp>
        <p:nvSpPr>
          <p:cNvPr id="18" name="Rectangle 17">
            <a:extLst>
              <a:ext uri="{FF2B5EF4-FFF2-40B4-BE49-F238E27FC236}">
                <a16:creationId xmlns:a16="http://schemas.microsoft.com/office/drawing/2014/main" id="{11C4FED8-D85F-4B52-875F-AB6873B50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E0F427-F8CC-40A6-8917-64253E86A809}"/>
              </a:ext>
            </a:extLst>
          </p:cNvPr>
          <p:cNvSpPr>
            <a:spLocks noGrp="1"/>
          </p:cNvSpPr>
          <p:nvPr>
            <p:ph type="ctrTitle"/>
          </p:nvPr>
        </p:nvSpPr>
        <p:spPr>
          <a:xfrm>
            <a:off x="855663" y="863600"/>
            <a:ext cx="6007100" cy="3366494"/>
          </a:xfrm>
        </p:spPr>
        <p:txBody>
          <a:bodyPr anchor="b">
            <a:normAutofit/>
          </a:bodyPr>
          <a:lstStyle/>
          <a:p>
            <a:r>
              <a:rPr lang="en-US" dirty="0">
                <a:solidFill>
                  <a:schemeClr val="bg1"/>
                </a:solidFill>
              </a:rPr>
              <a:t>Best class, </a:t>
            </a:r>
            <a:br>
              <a:rPr lang="en-US" dirty="0">
                <a:solidFill>
                  <a:schemeClr val="bg1"/>
                </a:solidFill>
              </a:rPr>
            </a:br>
            <a:r>
              <a:rPr lang="en-US" dirty="0">
                <a:solidFill>
                  <a:schemeClr val="bg1"/>
                </a:solidFill>
              </a:rPr>
              <a:t>Worst Class</a:t>
            </a:r>
          </a:p>
        </p:txBody>
      </p:sp>
      <p:sp>
        <p:nvSpPr>
          <p:cNvPr id="3" name="Subtitle 2">
            <a:extLst>
              <a:ext uri="{FF2B5EF4-FFF2-40B4-BE49-F238E27FC236}">
                <a16:creationId xmlns:a16="http://schemas.microsoft.com/office/drawing/2014/main" id="{E955A8BD-CB4F-4578-B841-325E2B499C5F}"/>
              </a:ext>
            </a:extLst>
          </p:cNvPr>
          <p:cNvSpPr>
            <a:spLocks noGrp="1"/>
          </p:cNvSpPr>
          <p:nvPr>
            <p:ph type="subTitle" idx="1"/>
          </p:nvPr>
        </p:nvSpPr>
        <p:spPr>
          <a:xfrm>
            <a:off x="859536" y="4290191"/>
            <a:ext cx="6074001" cy="1345689"/>
          </a:xfrm>
        </p:spPr>
        <p:txBody>
          <a:bodyPr anchor="t">
            <a:normAutofit/>
          </a:bodyPr>
          <a:lstStyle/>
          <a:p>
            <a:pPr>
              <a:lnSpc>
                <a:spcPct val="140000"/>
              </a:lnSpc>
            </a:pPr>
            <a:r>
              <a:rPr lang="en-US" dirty="0">
                <a:solidFill>
                  <a:schemeClr val="bg1"/>
                </a:solidFill>
              </a:rPr>
              <a:t>Group Assignment</a:t>
            </a:r>
          </a:p>
          <a:p>
            <a:pPr>
              <a:lnSpc>
                <a:spcPct val="140000"/>
              </a:lnSpc>
            </a:pPr>
            <a:r>
              <a:rPr lang="en-US" dirty="0">
                <a:solidFill>
                  <a:schemeClr val="bg1"/>
                </a:solidFill>
              </a:rPr>
              <a:t>Dr. Monica Smith Hart</a:t>
            </a:r>
          </a:p>
        </p:txBody>
      </p:sp>
    </p:spTree>
    <p:extLst>
      <p:ext uri="{BB962C8B-B14F-4D97-AF65-F5344CB8AC3E}">
        <p14:creationId xmlns:p14="http://schemas.microsoft.com/office/powerpoint/2010/main" val="281959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1363234-E0BA-4476-B051-D8D9FA506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0646"/>
            <a:ext cx="4062884" cy="57213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1387AE-0DFB-4238-84A7-389DA3EDB8E6}"/>
              </a:ext>
            </a:extLst>
          </p:cNvPr>
          <p:cNvSpPr>
            <a:spLocks noGrp="1"/>
          </p:cNvSpPr>
          <p:nvPr>
            <p:ph type="title"/>
          </p:nvPr>
        </p:nvSpPr>
        <p:spPr>
          <a:xfrm>
            <a:off x="645459" y="1200863"/>
            <a:ext cx="3119717" cy="4306007"/>
          </a:xfrm>
        </p:spPr>
        <p:txBody>
          <a:bodyPr>
            <a:normAutofit/>
          </a:bodyPr>
          <a:lstStyle/>
          <a:p>
            <a:r>
              <a:rPr lang="en-US" dirty="0">
                <a:solidFill>
                  <a:schemeClr val="bg1"/>
                </a:solidFill>
              </a:rPr>
              <a:t>Grading</a:t>
            </a:r>
          </a:p>
        </p:txBody>
      </p:sp>
      <p:sp>
        <p:nvSpPr>
          <p:cNvPr id="13" name="Rectangle 12">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6572"/>
            <a:ext cx="4056987" cy="5132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20996" y="534650"/>
            <a:ext cx="8071002" cy="56832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FA286C7-EFC7-4DFE-967A-7E37BA0F3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92001"/>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sp>
        <p:nvSpPr>
          <p:cNvPr id="19" name="Rectangle 18">
            <a:extLst>
              <a:ext uri="{FF2B5EF4-FFF2-40B4-BE49-F238E27FC236}">
                <a16:creationId xmlns:a16="http://schemas.microsoft.com/office/drawing/2014/main" id="{10C9F0E8-EF8B-43C1-9C77-E9DDAF1A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9990"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sp>
        <p:nvSpPr>
          <p:cNvPr id="21" name="Rectangle 20">
            <a:extLst>
              <a:ext uri="{FF2B5EF4-FFF2-40B4-BE49-F238E27FC236}">
                <a16:creationId xmlns:a16="http://schemas.microsoft.com/office/drawing/2014/main" id="{379DC473-98F8-45DF-B136-EC0F0F4C6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graphicFrame>
        <p:nvGraphicFramePr>
          <p:cNvPr id="5" name="Content Placeholder 2">
            <a:extLst>
              <a:ext uri="{FF2B5EF4-FFF2-40B4-BE49-F238E27FC236}">
                <a16:creationId xmlns:a16="http://schemas.microsoft.com/office/drawing/2014/main" id="{B4C592CA-9023-4E87-9A3D-A1E4A21A17F4}"/>
              </a:ext>
            </a:extLst>
          </p:cNvPr>
          <p:cNvGraphicFramePr>
            <a:graphicFrameLocks noGrp="1"/>
          </p:cNvGraphicFramePr>
          <p:nvPr>
            <p:ph idx="1"/>
            <p:extLst>
              <p:ext uri="{D42A27DB-BD31-4B8C-83A1-F6EECF244321}">
                <p14:modId xmlns:p14="http://schemas.microsoft.com/office/powerpoint/2010/main" val="3356103095"/>
              </p:ext>
            </p:extLst>
          </p:nvPr>
        </p:nvGraphicFramePr>
        <p:xfrm>
          <a:off x="4757929" y="1164597"/>
          <a:ext cx="6790606" cy="4378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535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1363234-E0BA-4476-B051-D8D9FA506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0646"/>
            <a:ext cx="4062884" cy="57213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B1A1CE-BE3F-4FEA-A7F0-A1B26A5A39AA}"/>
              </a:ext>
            </a:extLst>
          </p:cNvPr>
          <p:cNvSpPr>
            <a:spLocks noGrp="1"/>
          </p:cNvSpPr>
          <p:nvPr>
            <p:ph type="title"/>
          </p:nvPr>
        </p:nvSpPr>
        <p:spPr>
          <a:xfrm>
            <a:off x="645459" y="1200863"/>
            <a:ext cx="3119717" cy="4306007"/>
          </a:xfrm>
        </p:spPr>
        <p:txBody>
          <a:bodyPr>
            <a:normAutofit/>
          </a:bodyPr>
          <a:lstStyle/>
          <a:p>
            <a:r>
              <a:rPr lang="en-US" dirty="0">
                <a:solidFill>
                  <a:schemeClr val="bg1"/>
                </a:solidFill>
              </a:rPr>
              <a:t>Deadlines </a:t>
            </a:r>
            <a:br>
              <a:rPr lang="en-US" dirty="0">
                <a:solidFill>
                  <a:schemeClr val="bg1"/>
                </a:solidFill>
              </a:rPr>
            </a:br>
            <a:r>
              <a:rPr lang="en-US" dirty="0">
                <a:solidFill>
                  <a:schemeClr val="bg1"/>
                </a:solidFill>
              </a:rPr>
              <a:t>set by </a:t>
            </a:r>
            <a:br>
              <a:rPr lang="en-US" dirty="0">
                <a:solidFill>
                  <a:schemeClr val="bg1"/>
                </a:solidFill>
              </a:rPr>
            </a:br>
            <a:r>
              <a:rPr lang="en-US" dirty="0">
                <a:solidFill>
                  <a:schemeClr val="bg1"/>
                </a:solidFill>
              </a:rPr>
              <a:t>Dr. Hart</a:t>
            </a:r>
          </a:p>
        </p:txBody>
      </p:sp>
      <p:sp>
        <p:nvSpPr>
          <p:cNvPr id="13" name="Rectangle 12">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6572"/>
            <a:ext cx="4056987" cy="5132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20996" y="534650"/>
            <a:ext cx="8071002" cy="56832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FA286C7-EFC7-4DFE-967A-7E37BA0F3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92001"/>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sp>
        <p:nvSpPr>
          <p:cNvPr id="19" name="Rectangle 18">
            <a:extLst>
              <a:ext uri="{FF2B5EF4-FFF2-40B4-BE49-F238E27FC236}">
                <a16:creationId xmlns:a16="http://schemas.microsoft.com/office/drawing/2014/main" id="{10C9F0E8-EF8B-43C1-9C77-E9DDAF1A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9990"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sp>
        <p:nvSpPr>
          <p:cNvPr id="21" name="Rectangle 20">
            <a:extLst>
              <a:ext uri="{FF2B5EF4-FFF2-40B4-BE49-F238E27FC236}">
                <a16:creationId xmlns:a16="http://schemas.microsoft.com/office/drawing/2014/main" id="{379DC473-98F8-45DF-B136-EC0F0F4C6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graphicFrame>
        <p:nvGraphicFramePr>
          <p:cNvPr id="5" name="Content Placeholder 2">
            <a:extLst>
              <a:ext uri="{FF2B5EF4-FFF2-40B4-BE49-F238E27FC236}">
                <a16:creationId xmlns:a16="http://schemas.microsoft.com/office/drawing/2014/main" id="{62F063B8-E4C8-4CAA-B3BC-A5DCA50BE370}"/>
              </a:ext>
            </a:extLst>
          </p:cNvPr>
          <p:cNvGraphicFramePr>
            <a:graphicFrameLocks noGrp="1"/>
          </p:cNvGraphicFramePr>
          <p:nvPr>
            <p:ph idx="1"/>
            <p:extLst>
              <p:ext uri="{D42A27DB-BD31-4B8C-83A1-F6EECF244321}">
                <p14:modId xmlns:p14="http://schemas.microsoft.com/office/powerpoint/2010/main" val="3630039855"/>
              </p:ext>
            </p:extLst>
          </p:nvPr>
        </p:nvGraphicFramePr>
        <p:xfrm>
          <a:off x="4757929" y="1164597"/>
          <a:ext cx="6790606" cy="4378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3587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01837-EFC1-4F20-AB8E-E9C9882BF07E}"/>
              </a:ext>
            </a:extLst>
          </p:cNvPr>
          <p:cNvSpPr>
            <a:spLocks noGrp="1"/>
          </p:cNvSpPr>
          <p:nvPr>
            <p:ph type="title"/>
          </p:nvPr>
        </p:nvSpPr>
        <p:spPr/>
        <p:txBody>
          <a:bodyPr/>
          <a:lstStyle/>
          <a:p>
            <a:r>
              <a:rPr lang="en-US" dirty="0"/>
              <a:t>What this assignment entails</a:t>
            </a:r>
          </a:p>
        </p:txBody>
      </p:sp>
      <p:sp>
        <p:nvSpPr>
          <p:cNvPr id="3" name="Content Placeholder 2">
            <a:extLst>
              <a:ext uri="{FF2B5EF4-FFF2-40B4-BE49-F238E27FC236}">
                <a16:creationId xmlns:a16="http://schemas.microsoft.com/office/drawing/2014/main" id="{6613E8E0-23E6-4D68-BD3F-CC8B6C069468}"/>
              </a:ext>
            </a:extLst>
          </p:cNvPr>
          <p:cNvSpPr>
            <a:spLocks noGrp="1"/>
          </p:cNvSpPr>
          <p:nvPr>
            <p:ph idx="1"/>
          </p:nvPr>
        </p:nvSpPr>
        <p:spPr/>
        <p:txBody>
          <a:bodyPr>
            <a:normAutofit fontScale="85000" lnSpcReduction="20000"/>
          </a:bodyPr>
          <a:lstStyle/>
          <a:p>
            <a:r>
              <a:rPr lang="en-US" b="1" i="0" dirty="0">
                <a:solidFill>
                  <a:srgbClr val="111111"/>
                </a:solidFill>
                <a:effectLst/>
                <a:latin typeface="Open Sans"/>
              </a:rPr>
              <a:t>With your group members:</a:t>
            </a:r>
          </a:p>
          <a:p>
            <a:r>
              <a:rPr lang="en-US" b="0" dirty="0">
                <a:solidFill>
                  <a:srgbClr val="111111"/>
                </a:solidFill>
                <a:latin typeface="Open Sans"/>
              </a:rPr>
              <a:t>R</a:t>
            </a:r>
            <a:r>
              <a:rPr lang="en-US" b="0" i="0" dirty="0">
                <a:solidFill>
                  <a:srgbClr val="111111"/>
                </a:solidFill>
                <a:effectLst/>
                <a:latin typeface="Open Sans"/>
              </a:rPr>
              <a:t>eview the results and decide amongst yourself on what you think should be the top 3-5 items for each of these categories. Enter the final results of your discussions on a sharable version of the Summary Handout.</a:t>
            </a:r>
          </a:p>
          <a:p>
            <a:pPr algn="l"/>
            <a:endParaRPr lang="en-US" b="0" i="0" dirty="0">
              <a:solidFill>
                <a:srgbClr val="111111"/>
              </a:solidFill>
              <a:effectLst/>
              <a:latin typeface="inherit"/>
            </a:endParaRPr>
          </a:p>
          <a:p>
            <a:pPr algn="l"/>
            <a:r>
              <a:rPr lang="en-US" i="0" dirty="0">
                <a:solidFill>
                  <a:srgbClr val="111111"/>
                </a:solidFill>
                <a:effectLst/>
                <a:latin typeface="inherit"/>
              </a:rPr>
              <a:t>The six categories are:</a:t>
            </a:r>
          </a:p>
          <a:p>
            <a:pPr marL="342900" indent="-342900" algn="l">
              <a:buFont typeface="+mj-lt"/>
              <a:buAutoNum type="arabicPeriod"/>
            </a:pPr>
            <a:r>
              <a:rPr lang="en-US" b="0" i="0" dirty="0">
                <a:solidFill>
                  <a:srgbClr val="111111"/>
                </a:solidFill>
                <a:effectLst/>
                <a:latin typeface="inherit"/>
              </a:rPr>
              <a:t>Professor in the Best Class Ever</a:t>
            </a:r>
          </a:p>
          <a:p>
            <a:pPr marL="342900" indent="-342900" algn="l">
              <a:buFont typeface="+mj-lt"/>
              <a:buAutoNum type="arabicPeriod"/>
            </a:pPr>
            <a:r>
              <a:rPr lang="en-US" b="0" i="0" dirty="0">
                <a:solidFill>
                  <a:srgbClr val="111111"/>
                </a:solidFill>
                <a:effectLst/>
                <a:latin typeface="inherit"/>
              </a:rPr>
              <a:t> Professor in the Worst Class Ever</a:t>
            </a:r>
          </a:p>
          <a:p>
            <a:pPr marL="342900" indent="-342900" algn="l">
              <a:buFont typeface="+mj-lt"/>
              <a:buAutoNum type="arabicPeriod"/>
            </a:pPr>
            <a:r>
              <a:rPr lang="en-US" b="0" i="0" dirty="0">
                <a:solidFill>
                  <a:srgbClr val="111111"/>
                </a:solidFill>
                <a:effectLst/>
                <a:latin typeface="inherit"/>
              </a:rPr>
              <a:t> Classmates in the Best Class Ever</a:t>
            </a:r>
          </a:p>
          <a:p>
            <a:pPr marL="342900" indent="-342900" algn="l">
              <a:buFont typeface="+mj-lt"/>
              <a:buAutoNum type="arabicPeriod"/>
            </a:pPr>
            <a:r>
              <a:rPr lang="en-US" b="0" i="0" dirty="0">
                <a:solidFill>
                  <a:srgbClr val="111111"/>
                </a:solidFill>
                <a:effectLst/>
                <a:latin typeface="inherit"/>
              </a:rPr>
              <a:t> Classmates in the Worst Class Ever</a:t>
            </a:r>
          </a:p>
          <a:p>
            <a:pPr marL="342900" indent="-342900" algn="l">
              <a:buFont typeface="+mj-lt"/>
              <a:buAutoNum type="arabicPeriod"/>
            </a:pPr>
            <a:r>
              <a:rPr lang="en-US" b="0" i="0" dirty="0">
                <a:solidFill>
                  <a:srgbClr val="111111"/>
                </a:solidFill>
                <a:effectLst/>
                <a:latin typeface="inherit"/>
              </a:rPr>
              <a:t> Me in the Best Class Ever</a:t>
            </a:r>
          </a:p>
          <a:p>
            <a:pPr marL="342900" indent="-342900" algn="l">
              <a:buFont typeface="+mj-lt"/>
              <a:buAutoNum type="arabicPeriod"/>
            </a:pPr>
            <a:r>
              <a:rPr lang="en-US" b="0" i="0" dirty="0">
                <a:solidFill>
                  <a:srgbClr val="111111"/>
                </a:solidFill>
                <a:effectLst/>
                <a:latin typeface="inherit"/>
              </a:rPr>
              <a:t> Me in the Worst Class Ever</a:t>
            </a:r>
          </a:p>
          <a:p>
            <a:endParaRPr lang="en-US" dirty="0"/>
          </a:p>
        </p:txBody>
      </p:sp>
    </p:spTree>
    <p:extLst>
      <p:ext uri="{BB962C8B-B14F-4D97-AF65-F5344CB8AC3E}">
        <p14:creationId xmlns:p14="http://schemas.microsoft.com/office/powerpoint/2010/main" val="69025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n open computer sitting on top of a wooden table&#10;&#10;Description automatically generated">
            <a:extLst>
              <a:ext uri="{FF2B5EF4-FFF2-40B4-BE49-F238E27FC236}">
                <a16:creationId xmlns:a16="http://schemas.microsoft.com/office/drawing/2014/main" id="{16A81E25-028B-4D24-8368-DA6F6DC103DF}"/>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7032" r="17756"/>
          <a:stretch/>
        </p:blipFill>
        <p:spPr>
          <a:xfrm>
            <a:off x="20" y="719747"/>
            <a:ext cx="4458058" cy="5389675"/>
          </a:xfrm>
          <a:prstGeom prst="rect">
            <a:avLst/>
          </a:prstGeom>
        </p:spPr>
      </p:pic>
      <p:sp>
        <p:nvSpPr>
          <p:cNvPr id="16" name="Rectangle 15">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D5C06D0-2301-4B05-AD83-6829C1D7F3CC}"/>
              </a:ext>
            </a:extLst>
          </p:cNvPr>
          <p:cNvSpPr>
            <a:spLocks noGrp="1"/>
          </p:cNvSpPr>
          <p:nvPr>
            <p:ph type="title"/>
          </p:nvPr>
        </p:nvSpPr>
        <p:spPr>
          <a:xfrm>
            <a:off x="4919472" y="1056362"/>
            <a:ext cx="6627226" cy="1154102"/>
          </a:xfrm>
        </p:spPr>
        <p:txBody>
          <a:bodyPr>
            <a:normAutofit/>
          </a:bodyPr>
          <a:lstStyle/>
          <a:p>
            <a:r>
              <a:rPr lang="en-US" dirty="0"/>
              <a:t>This is an </a:t>
            </a:r>
            <a:r>
              <a:rPr lang="en-US" i="1" dirty="0"/>
              <a:t>online class</a:t>
            </a:r>
          </a:p>
        </p:txBody>
      </p:sp>
      <p:sp>
        <p:nvSpPr>
          <p:cNvPr id="20" name="Rectangle 19">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F942ACD-EA29-461D-983C-D41CDCD05AB1}"/>
              </a:ext>
            </a:extLst>
          </p:cNvPr>
          <p:cNvSpPr>
            <a:spLocks noGrp="1"/>
          </p:cNvSpPr>
          <p:nvPr>
            <p:ph idx="1"/>
          </p:nvPr>
        </p:nvSpPr>
        <p:spPr>
          <a:xfrm>
            <a:off x="4921857" y="2268656"/>
            <a:ext cx="6627226" cy="3505938"/>
          </a:xfrm>
        </p:spPr>
        <p:txBody>
          <a:bodyPr anchor="t">
            <a:normAutofit/>
          </a:bodyPr>
          <a:lstStyle/>
          <a:p>
            <a:pPr marL="285750" indent="-285750">
              <a:buFont typeface="Arial" panose="020B0604020202020204" pitchFamily="34" charset="0"/>
              <a:buChar char="•"/>
            </a:pPr>
            <a:r>
              <a:rPr lang="en-US" dirty="0">
                <a:latin typeface="inherit"/>
              </a:rPr>
              <a:t>W</a:t>
            </a:r>
            <a:r>
              <a:rPr lang="en-US" b="0" i="0" dirty="0">
                <a:effectLst/>
                <a:latin typeface="Open Sans"/>
              </a:rPr>
              <a:t>hat expectations do you have for me, for your classmates, and for yourself in this </a:t>
            </a:r>
            <a:r>
              <a:rPr lang="en-US" b="0" i="1" dirty="0">
                <a:effectLst/>
                <a:latin typeface="inherit"/>
              </a:rPr>
              <a:t>particular learning environment</a:t>
            </a:r>
            <a:r>
              <a:rPr lang="en-US" b="0" i="0" dirty="0">
                <a:effectLst/>
                <a:latin typeface="Open Sans"/>
              </a:rPr>
              <a:t>? </a:t>
            </a:r>
          </a:p>
          <a:p>
            <a:pPr marL="285750" indent="-285750">
              <a:buFont typeface="Arial" panose="020B0604020202020204" pitchFamily="34" charset="0"/>
              <a:buChar char="•"/>
            </a:pPr>
            <a:r>
              <a:rPr lang="en-US" b="0" i="0" dirty="0">
                <a:effectLst/>
                <a:latin typeface="Open Sans"/>
              </a:rPr>
              <a:t>Are there things about an online class that warrant particular attention from me, your classmates, from you in ways that they might not in a face-to-face class?</a:t>
            </a:r>
            <a:endParaRPr lang="en-US" b="0" i="0" dirty="0">
              <a:effectLst/>
              <a:latin typeface="inherit"/>
            </a:endParaRPr>
          </a:p>
          <a:p>
            <a:endParaRPr lang="en-US" dirty="0"/>
          </a:p>
        </p:txBody>
      </p:sp>
      <p:sp>
        <p:nvSpPr>
          <p:cNvPr id="22" name="Rectangle 21">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6616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1">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35" y="758246"/>
            <a:ext cx="4658480" cy="538631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7A8570-11D6-46B3-8CCF-2DE7BC9538BC}"/>
              </a:ext>
            </a:extLst>
          </p:cNvPr>
          <p:cNvSpPr>
            <a:spLocks noGrp="1"/>
          </p:cNvSpPr>
          <p:nvPr>
            <p:ph type="title"/>
          </p:nvPr>
        </p:nvSpPr>
        <p:spPr>
          <a:xfrm>
            <a:off x="310243" y="1072110"/>
            <a:ext cx="4341002" cy="1862345"/>
          </a:xfrm>
        </p:spPr>
        <p:txBody>
          <a:bodyPr>
            <a:normAutofit fontScale="90000"/>
          </a:bodyPr>
          <a:lstStyle/>
          <a:p>
            <a:r>
              <a:rPr lang="en-US" dirty="0"/>
              <a:t>This is a </a:t>
            </a:r>
            <a:r>
              <a:rPr lang="en-US" i="1" dirty="0"/>
              <a:t>writing-intensive</a:t>
            </a:r>
            <a:r>
              <a:rPr lang="en-US" dirty="0"/>
              <a:t> </a:t>
            </a:r>
            <a:r>
              <a:rPr lang="en-US" i="1" dirty="0"/>
              <a:t>class</a:t>
            </a:r>
          </a:p>
        </p:txBody>
      </p:sp>
      <p:sp>
        <p:nvSpPr>
          <p:cNvPr id="28" name="Rectangle 13">
            <a:extLst>
              <a:ext uri="{FF2B5EF4-FFF2-40B4-BE49-F238E27FC236}">
                <a16:creationId xmlns:a16="http://schemas.microsoft.com/office/drawing/2014/main" id="{2060C0F7-61A6-4E64-A77E-AFBD8112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84060" y="0"/>
            <a:ext cx="7507940" cy="76522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0599F70-BCB1-404E-A962-79132F405116}"/>
              </a:ext>
            </a:extLst>
          </p:cNvPr>
          <p:cNvSpPr>
            <a:spLocks noGrp="1"/>
          </p:cNvSpPr>
          <p:nvPr>
            <p:ph idx="1"/>
          </p:nvPr>
        </p:nvSpPr>
        <p:spPr>
          <a:xfrm>
            <a:off x="637874" y="2934455"/>
            <a:ext cx="3616073" cy="3504775"/>
          </a:xfrm>
        </p:spPr>
        <p:txBody>
          <a:bodyPr anchor="t">
            <a:normAutofit/>
          </a:bodyPr>
          <a:lstStyle/>
          <a:p>
            <a:pPr marL="285750" indent="-285750">
              <a:lnSpc>
                <a:spcPct val="130000"/>
              </a:lnSpc>
              <a:buFont typeface="Arial" panose="020B0604020202020204" pitchFamily="34" charset="0"/>
              <a:buChar char="•"/>
            </a:pPr>
            <a:r>
              <a:rPr lang="en-US" sz="1300" b="0" i="0" dirty="0">
                <a:effectLst/>
                <a:latin typeface="Open Sans"/>
              </a:rPr>
              <a:t>What expectations do you have for me, for your classmates, and for yourself with this </a:t>
            </a:r>
            <a:r>
              <a:rPr lang="en-US" sz="1300" b="0" i="1" dirty="0">
                <a:effectLst/>
                <a:latin typeface="Open Sans"/>
              </a:rPr>
              <a:t>particular subject matter</a:t>
            </a:r>
            <a:r>
              <a:rPr lang="en-US" sz="1300" b="0" i="0" dirty="0">
                <a:effectLst/>
                <a:latin typeface="Open Sans"/>
              </a:rPr>
              <a:t>?</a:t>
            </a:r>
            <a:r>
              <a:rPr lang="en-US" sz="1300" b="0" i="1" dirty="0">
                <a:effectLst/>
                <a:latin typeface="inherit"/>
              </a:rPr>
              <a:t> </a:t>
            </a:r>
          </a:p>
          <a:p>
            <a:pPr marL="285750" indent="-285750">
              <a:lnSpc>
                <a:spcPct val="130000"/>
              </a:lnSpc>
              <a:buFont typeface="Arial" panose="020B0604020202020204" pitchFamily="34" charset="0"/>
              <a:buChar char="•"/>
            </a:pPr>
            <a:r>
              <a:rPr lang="en-US" sz="1300" b="0" i="0" dirty="0">
                <a:effectLst/>
                <a:latin typeface="Open Sans"/>
              </a:rPr>
              <a:t>Are there things about this subject matter that warrant particular attention from me, your classmates, from you?</a:t>
            </a:r>
            <a:endParaRPr lang="en-US" sz="1300" b="0" i="0" dirty="0">
              <a:effectLst/>
              <a:latin typeface="inherit"/>
            </a:endParaRPr>
          </a:p>
          <a:p>
            <a:pPr>
              <a:lnSpc>
                <a:spcPct val="130000"/>
              </a:lnSpc>
            </a:pPr>
            <a:endParaRPr lang="en-US" sz="1300" dirty="0"/>
          </a:p>
        </p:txBody>
      </p:sp>
      <p:pic>
        <p:nvPicPr>
          <p:cNvPr id="5" name="Picture 4" descr="A picture containing metal&#10;&#10;Description automatically generated">
            <a:extLst>
              <a:ext uri="{FF2B5EF4-FFF2-40B4-BE49-F238E27FC236}">
                <a16:creationId xmlns:a16="http://schemas.microsoft.com/office/drawing/2014/main" id="{11DD5BD7-0B75-4C50-A29B-1980C3B2408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565" r="19551"/>
          <a:stretch/>
        </p:blipFill>
        <p:spPr>
          <a:xfrm>
            <a:off x="4695713" y="713436"/>
            <a:ext cx="7500472" cy="5431128"/>
          </a:xfrm>
          <a:prstGeom prst="rect">
            <a:avLst/>
          </a:prstGeom>
        </p:spPr>
      </p:pic>
      <p:sp>
        <p:nvSpPr>
          <p:cNvPr id="29" name="Rectangle 15">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 y="6144564"/>
            <a:ext cx="4656246" cy="7134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17">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15122" y="6167615"/>
            <a:ext cx="747382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19">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21">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624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7134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8648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 up of a sign&#10;&#10;Description automatically generated">
            <a:extLst>
              <a:ext uri="{FF2B5EF4-FFF2-40B4-BE49-F238E27FC236}">
                <a16:creationId xmlns:a16="http://schemas.microsoft.com/office/drawing/2014/main" id="{EE7EC7B9-F32B-491D-980E-DB2B33B181F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4646" y="1750192"/>
            <a:ext cx="3328786" cy="3328786"/>
          </a:xfrm>
          <a:prstGeom prst="rect">
            <a:avLst/>
          </a:prstGeom>
        </p:spPr>
      </p:pic>
      <p:sp>
        <p:nvSpPr>
          <p:cNvPr id="34" name="Rectangle 33">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164712-1B7A-4B9D-B607-85CF561A40B4}"/>
              </a:ext>
            </a:extLst>
          </p:cNvPr>
          <p:cNvSpPr>
            <a:spLocks noGrp="1"/>
          </p:cNvSpPr>
          <p:nvPr>
            <p:ph type="title"/>
          </p:nvPr>
        </p:nvSpPr>
        <p:spPr>
          <a:xfrm>
            <a:off x="4919472" y="1056362"/>
            <a:ext cx="6627226" cy="1154102"/>
          </a:xfrm>
        </p:spPr>
        <p:txBody>
          <a:bodyPr>
            <a:normAutofit fontScale="90000"/>
          </a:bodyPr>
          <a:lstStyle/>
          <a:p>
            <a:pPr>
              <a:lnSpc>
                <a:spcPct val="140000"/>
              </a:lnSpc>
            </a:pPr>
            <a:r>
              <a:rPr lang="en-US" sz="4000" dirty="0">
                <a:latin typeface="Meiryo" panose="020B0604030504040204" pitchFamily="34" charset="-128"/>
                <a:ea typeface="Meiryo" panose="020B0604030504040204" pitchFamily="34" charset="-128"/>
              </a:rPr>
              <a:t>Are you </a:t>
            </a:r>
            <a:r>
              <a:rPr lang="en-US" sz="4000" i="1" dirty="0">
                <a:latin typeface="Meiryo" panose="020B0604030504040204" pitchFamily="34" charset="-128"/>
                <a:ea typeface="Meiryo" panose="020B0604030504040204" pitchFamily="34" charset="-128"/>
              </a:rPr>
              <a:t>n</a:t>
            </a:r>
            <a:r>
              <a:rPr lang="en-US" sz="4000" i="1" dirty="0">
                <a:effectLst/>
                <a:latin typeface="Meiryo" panose="020B0604030504040204" pitchFamily="34" charset="-128"/>
                <a:ea typeface="Meiryo" panose="020B0604030504040204" pitchFamily="34" charset="-128"/>
              </a:rPr>
              <a:t>ew to WT</a:t>
            </a:r>
            <a:r>
              <a:rPr lang="en-US" sz="4000" i="0" dirty="0">
                <a:effectLst/>
                <a:latin typeface="Meiryo" panose="020B0604030504040204" pitchFamily="34" charset="-128"/>
                <a:ea typeface="Meiryo" panose="020B0604030504040204" pitchFamily="34" charset="-128"/>
              </a:rPr>
              <a:t>?</a:t>
            </a:r>
            <a:br>
              <a:rPr lang="en-US" sz="2300" b="0" i="0" dirty="0">
                <a:effectLst/>
                <a:latin typeface="Open Sans"/>
              </a:rPr>
            </a:br>
            <a:endParaRPr lang="en-US" sz="2300" dirty="0"/>
          </a:p>
        </p:txBody>
      </p:sp>
      <p:sp>
        <p:nvSpPr>
          <p:cNvPr id="38" name="Rectangle 37">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62ACB4F-D66B-4C1A-AEBF-6BB35A9FCC87}"/>
              </a:ext>
            </a:extLst>
          </p:cNvPr>
          <p:cNvSpPr>
            <a:spLocks noGrp="1"/>
          </p:cNvSpPr>
          <p:nvPr>
            <p:ph idx="1"/>
          </p:nvPr>
        </p:nvSpPr>
        <p:spPr>
          <a:xfrm>
            <a:off x="4921857" y="2038228"/>
            <a:ext cx="6627226" cy="3736366"/>
          </a:xfrm>
        </p:spPr>
        <p:txBody>
          <a:bodyPr anchor="t">
            <a:normAutofit/>
          </a:bodyPr>
          <a:lstStyle/>
          <a:p>
            <a:pPr marL="285750" indent="-285750">
              <a:lnSpc>
                <a:spcPct val="130000"/>
              </a:lnSpc>
              <a:buFont typeface="Arial" panose="020B0604020202020204" pitchFamily="34" charset="0"/>
              <a:buChar char="•"/>
            </a:pPr>
            <a:r>
              <a:rPr lang="en-US" b="0" dirty="0">
                <a:latin typeface="Open Sans"/>
              </a:rPr>
              <a:t>W</a:t>
            </a:r>
            <a:r>
              <a:rPr lang="en-US" b="0" i="0" dirty="0">
                <a:effectLst/>
                <a:latin typeface="Open Sans"/>
              </a:rPr>
              <a:t>hat support, information, knowledge, or resources might you need from me and/or from your classmates at this time? </a:t>
            </a:r>
          </a:p>
          <a:p>
            <a:pPr marL="285750" indent="-285750">
              <a:lnSpc>
                <a:spcPct val="130000"/>
              </a:lnSpc>
              <a:buFont typeface="Arial" panose="020B0604020202020204" pitchFamily="34" charset="0"/>
              <a:buChar char="•"/>
            </a:pPr>
            <a:r>
              <a:rPr lang="en-US" b="0" i="0" dirty="0">
                <a:effectLst/>
                <a:latin typeface="Open Sans"/>
              </a:rPr>
              <a:t>What do you need to do for yourself to make sure you are functioning at your best? </a:t>
            </a:r>
          </a:p>
          <a:p>
            <a:pPr marL="285750" indent="-285750">
              <a:lnSpc>
                <a:spcPct val="130000"/>
              </a:lnSpc>
              <a:buFont typeface="Arial" panose="020B0604020202020204" pitchFamily="34" charset="0"/>
              <a:buChar char="•"/>
            </a:pPr>
            <a:r>
              <a:rPr lang="en-US" b="0" i="0" dirty="0">
                <a:effectLst/>
                <a:latin typeface="Open Sans"/>
              </a:rPr>
              <a:t>What are some challenges that you imagine you might encounter? </a:t>
            </a:r>
          </a:p>
          <a:p>
            <a:pPr marL="285750" indent="-285750">
              <a:lnSpc>
                <a:spcPct val="130000"/>
              </a:lnSpc>
              <a:buFont typeface="Arial" panose="020B0604020202020204" pitchFamily="34" charset="0"/>
              <a:buChar char="•"/>
            </a:pPr>
            <a:r>
              <a:rPr lang="en-US" b="0" i="0" dirty="0">
                <a:effectLst/>
                <a:latin typeface="Open Sans"/>
              </a:rPr>
              <a:t>How can you equip yourself to meet them? </a:t>
            </a:r>
            <a:endParaRPr lang="en-US" b="0" i="0" dirty="0">
              <a:effectLst/>
              <a:latin typeface="inherit"/>
            </a:endParaRPr>
          </a:p>
          <a:p>
            <a:pPr>
              <a:lnSpc>
                <a:spcPct val="130000"/>
              </a:lnSpc>
            </a:pPr>
            <a:endParaRPr lang="en-US" dirty="0"/>
          </a:p>
        </p:txBody>
      </p:sp>
      <p:sp>
        <p:nvSpPr>
          <p:cNvPr id="40" name="Rectangle 39">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0376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962C741E-1B73-4EAE-8523-FF16315DB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9">
            <a:extLst>
              <a:ext uri="{FF2B5EF4-FFF2-40B4-BE49-F238E27FC236}">
                <a16:creationId xmlns:a16="http://schemas.microsoft.com/office/drawing/2014/main" id="{1890A173-5DFF-4238-960D-46429DC14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67953"/>
            <a:ext cx="7508839" cy="5446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213ACD-98C7-4C35-BD0F-15D6116A8D4D}"/>
              </a:ext>
            </a:extLst>
          </p:cNvPr>
          <p:cNvSpPr>
            <a:spLocks noGrp="1"/>
          </p:cNvSpPr>
          <p:nvPr>
            <p:ph type="ctrTitle"/>
          </p:nvPr>
        </p:nvSpPr>
        <p:spPr>
          <a:xfrm>
            <a:off x="855388" y="1191873"/>
            <a:ext cx="6007691" cy="4328306"/>
          </a:xfrm>
        </p:spPr>
        <p:txBody>
          <a:bodyPr>
            <a:normAutofit/>
          </a:bodyPr>
          <a:lstStyle/>
          <a:p>
            <a:r>
              <a:rPr lang="en-US" dirty="0">
                <a:solidFill>
                  <a:schemeClr val="bg1"/>
                </a:solidFill>
              </a:rPr>
              <a:t>Your Goal</a:t>
            </a:r>
          </a:p>
        </p:txBody>
      </p:sp>
      <p:sp>
        <p:nvSpPr>
          <p:cNvPr id="22" name="Rectangle 11">
            <a:extLst>
              <a:ext uri="{FF2B5EF4-FFF2-40B4-BE49-F238E27FC236}">
                <a16:creationId xmlns:a16="http://schemas.microsoft.com/office/drawing/2014/main" id="{8B4EB027-ACDA-466F-997A-93A769216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21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3">
            <a:extLst>
              <a:ext uri="{FF2B5EF4-FFF2-40B4-BE49-F238E27FC236}">
                <a16:creationId xmlns:a16="http://schemas.microsoft.com/office/drawing/2014/main" id="{66085BE5-9F10-446F-B7E2-D218086A6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219" y="667952"/>
            <a:ext cx="4629781" cy="544629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D60D9879-35D6-44EA-A16A-07DA8748B5AA}"/>
              </a:ext>
            </a:extLst>
          </p:cNvPr>
          <p:cNvSpPr>
            <a:spLocks noGrp="1"/>
          </p:cNvSpPr>
          <p:nvPr>
            <p:ph type="subTitle" idx="1"/>
          </p:nvPr>
        </p:nvSpPr>
        <p:spPr>
          <a:xfrm>
            <a:off x="8197352" y="1569494"/>
            <a:ext cx="3351729" cy="3707218"/>
          </a:xfrm>
        </p:spPr>
        <p:txBody>
          <a:bodyPr>
            <a:normAutofit/>
          </a:bodyPr>
          <a:lstStyle/>
          <a:p>
            <a:pPr>
              <a:lnSpc>
                <a:spcPct val="140000"/>
              </a:lnSpc>
            </a:pPr>
            <a:r>
              <a:rPr lang="en-US" sz="2000" dirty="0">
                <a:latin typeface="Open Sans"/>
              </a:rPr>
              <a:t>A</a:t>
            </a:r>
            <a:r>
              <a:rPr lang="en-US" sz="2000" b="0" i="0" dirty="0">
                <a:effectLst/>
                <a:latin typeface="Open Sans"/>
              </a:rPr>
              <a:t>rticulate clearly in writing the standards of behavior and interaction are you willing to adopt for yourself and that you would like to depend on from others</a:t>
            </a:r>
          </a:p>
        </p:txBody>
      </p:sp>
      <p:sp>
        <p:nvSpPr>
          <p:cNvPr id="24" name="Rectangle 15">
            <a:extLst>
              <a:ext uri="{FF2B5EF4-FFF2-40B4-BE49-F238E27FC236}">
                <a16:creationId xmlns:a16="http://schemas.microsoft.com/office/drawing/2014/main" id="{F9AD7632-733F-4D9A-B5ED-0C470DCD6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6795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7">
            <a:extLst>
              <a:ext uri="{FF2B5EF4-FFF2-40B4-BE49-F238E27FC236}">
                <a16:creationId xmlns:a16="http://schemas.microsoft.com/office/drawing/2014/main" id="{333DAB40-DCE3-4D49-8A94-7626AB50A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0502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301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62AA61-E1B0-40E3-87B4-94486B1D1ACE}"/>
              </a:ext>
            </a:extLst>
          </p:cNvPr>
          <p:cNvSpPr>
            <a:spLocks noGrp="1"/>
          </p:cNvSpPr>
          <p:nvPr>
            <p:ph type="title"/>
          </p:nvPr>
        </p:nvSpPr>
        <p:spPr>
          <a:xfrm>
            <a:off x="1535371" y="1044054"/>
            <a:ext cx="10013709" cy="1030360"/>
          </a:xfrm>
        </p:spPr>
        <p:txBody>
          <a:bodyPr>
            <a:normAutofit/>
          </a:bodyPr>
          <a:lstStyle/>
          <a:p>
            <a:pPr>
              <a:lnSpc>
                <a:spcPct val="140000"/>
              </a:lnSpc>
            </a:pPr>
            <a:r>
              <a:rPr lang="en-US" sz="3200" b="1" i="0" dirty="0">
                <a:solidFill>
                  <a:schemeClr val="bg1"/>
                </a:solidFill>
                <a:effectLst/>
                <a:latin typeface="inherit"/>
              </a:rPr>
              <a:t>What you will produce for grading</a:t>
            </a:r>
            <a:endParaRPr lang="en-US" sz="3200" dirty="0">
              <a:solidFill>
                <a:schemeClr val="bg1"/>
              </a:solidFill>
            </a:endParaRPr>
          </a:p>
        </p:txBody>
      </p:sp>
      <p:sp>
        <p:nvSpPr>
          <p:cNvPr id="15" name="Rectangle 14">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017A4814-721E-42FE-8007-3020F611D6DE}"/>
              </a:ext>
            </a:extLst>
          </p:cNvPr>
          <p:cNvGraphicFramePr>
            <a:graphicFrameLocks noGrp="1"/>
          </p:cNvGraphicFramePr>
          <p:nvPr>
            <p:ph idx="1"/>
            <p:extLst>
              <p:ext uri="{D42A27DB-BD31-4B8C-83A1-F6EECF244321}">
                <p14:modId xmlns:p14="http://schemas.microsoft.com/office/powerpoint/2010/main" val="3355375891"/>
              </p:ext>
            </p:extLst>
          </p:nvPr>
        </p:nvGraphicFramePr>
        <p:xfrm>
          <a:off x="1713976" y="2887824"/>
          <a:ext cx="9835087" cy="3357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4420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E7F150-7918-4FA2-9EF6-F8224D8FA829}"/>
              </a:ext>
            </a:extLst>
          </p:cNvPr>
          <p:cNvSpPr>
            <a:spLocks noGrp="1"/>
          </p:cNvSpPr>
          <p:nvPr>
            <p:ph type="title"/>
          </p:nvPr>
        </p:nvSpPr>
        <p:spPr>
          <a:xfrm>
            <a:off x="1535371" y="1044054"/>
            <a:ext cx="10013709" cy="1030360"/>
          </a:xfrm>
        </p:spPr>
        <p:txBody>
          <a:bodyPr>
            <a:normAutofit/>
          </a:bodyPr>
          <a:lstStyle/>
          <a:p>
            <a:r>
              <a:rPr lang="en-US" dirty="0">
                <a:solidFill>
                  <a:schemeClr val="bg1"/>
                </a:solidFill>
              </a:rPr>
              <a:t>Roles</a:t>
            </a:r>
          </a:p>
        </p:txBody>
      </p:sp>
      <p:sp>
        <p:nvSpPr>
          <p:cNvPr id="15" name="Rectangle 14">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178CE54C-1A43-4C28-B74D-65E3AF390A08}"/>
              </a:ext>
            </a:extLst>
          </p:cNvPr>
          <p:cNvGraphicFramePr>
            <a:graphicFrameLocks noGrp="1"/>
          </p:cNvGraphicFramePr>
          <p:nvPr>
            <p:ph idx="1"/>
            <p:extLst>
              <p:ext uri="{D42A27DB-BD31-4B8C-83A1-F6EECF244321}">
                <p14:modId xmlns:p14="http://schemas.microsoft.com/office/powerpoint/2010/main" val="1034886214"/>
              </p:ext>
            </p:extLst>
          </p:nvPr>
        </p:nvGraphicFramePr>
        <p:xfrm>
          <a:off x="1713976" y="2887824"/>
          <a:ext cx="9835087" cy="3357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6479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1363234-E0BA-4476-B051-D8D9FA506B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0646"/>
            <a:ext cx="4062884" cy="57213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CC14F8-225C-4B4F-AD9F-95BB8B48510C}"/>
              </a:ext>
            </a:extLst>
          </p:cNvPr>
          <p:cNvSpPr>
            <a:spLocks noGrp="1"/>
          </p:cNvSpPr>
          <p:nvPr>
            <p:ph type="title"/>
          </p:nvPr>
        </p:nvSpPr>
        <p:spPr>
          <a:xfrm>
            <a:off x="645459" y="1200863"/>
            <a:ext cx="3119717" cy="4306007"/>
          </a:xfrm>
        </p:spPr>
        <p:txBody>
          <a:bodyPr>
            <a:normAutofit/>
          </a:bodyPr>
          <a:lstStyle/>
          <a:p>
            <a:r>
              <a:rPr lang="en-US" dirty="0">
                <a:solidFill>
                  <a:schemeClr val="bg1"/>
                </a:solidFill>
              </a:rPr>
              <a:t>What is expected of all</a:t>
            </a:r>
          </a:p>
        </p:txBody>
      </p:sp>
      <p:sp>
        <p:nvSpPr>
          <p:cNvPr id="13" name="Rectangle 12">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6572"/>
            <a:ext cx="4056987" cy="51328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20996" y="534650"/>
            <a:ext cx="8071002" cy="568327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FA286C7-EFC7-4DFE-967A-7E37BA0F36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92001"/>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sp>
        <p:nvSpPr>
          <p:cNvPr id="19" name="Rectangle 18">
            <a:extLst>
              <a:ext uri="{FF2B5EF4-FFF2-40B4-BE49-F238E27FC236}">
                <a16:creationId xmlns:a16="http://schemas.microsoft.com/office/drawing/2014/main" id="{10C9F0E8-EF8B-43C1-9C77-E9DDAF1A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9990"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sp>
        <p:nvSpPr>
          <p:cNvPr id="21" name="Rectangle 20">
            <a:extLst>
              <a:ext uri="{FF2B5EF4-FFF2-40B4-BE49-F238E27FC236}">
                <a16:creationId xmlns:a16="http://schemas.microsoft.com/office/drawing/2014/main" id="{379DC473-98F8-45DF-B136-EC0F0F4C6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1219200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lumMod val="50000"/>
                </a:schemeClr>
              </a:solidFill>
            </a:endParaRPr>
          </a:p>
        </p:txBody>
      </p:sp>
      <p:graphicFrame>
        <p:nvGraphicFramePr>
          <p:cNvPr id="5" name="Content Placeholder 2">
            <a:extLst>
              <a:ext uri="{FF2B5EF4-FFF2-40B4-BE49-F238E27FC236}">
                <a16:creationId xmlns:a16="http://schemas.microsoft.com/office/drawing/2014/main" id="{A06F5806-45B4-4937-835B-F31F6E1F3330}"/>
              </a:ext>
            </a:extLst>
          </p:cNvPr>
          <p:cNvGraphicFramePr>
            <a:graphicFrameLocks noGrp="1"/>
          </p:cNvGraphicFramePr>
          <p:nvPr>
            <p:ph idx="1"/>
            <p:extLst>
              <p:ext uri="{D42A27DB-BD31-4B8C-83A1-F6EECF244321}">
                <p14:modId xmlns:p14="http://schemas.microsoft.com/office/powerpoint/2010/main" val="37240075"/>
              </p:ext>
            </p:extLst>
          </p:nvPr>
        </p:nvGraphicFramePr>
        <p:xfrm>
          <a:off x="4757929" y="1164597"/>
          <a:ext cx="6790606" cy="4378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E84F40C1-9168-403E-A065-C384016639B6}"/>
              </a:ext>
            </a:extLst>
          </p:cNvPr>
          <p:cNvSpPr/>
          <p:nvPr/>
        </p:nvSpPr>
        <p:spPr>
          <a:xfrm>
            <a:off x="4555671" y="4784271"/>
            <a:ext cx="1340249" cy="958279"/>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I agree with you.</a:t>
            </a:r>
          </a:p>
        </p:txBody>
      </p:sp>
      <p:sp>
        <p:nvSpPr>
          <p:cNvPr id="6" name="Speech Bubble: Rectangle 5">
            <a:extLst>
              <a:ext uri="{FF2B5EF4-FFF2-40B4-BE49-F238E27FC236}">
                <a16:creationId xmlns:a16="http://schemas.microsoft.com/office/drawing/2014/main" id="{D39C1B78-0685-4326-8D6D-E6CADA5DB0B5}"/>
              </a:ext>
            </a:extLst>
          </p:cNvPr>
          <p:cNvSpPr/>
          <p:nvPr/>
        </p:nvSpPr>
        <p:spPr>
          <a:xfrm>
            <a:off x="6096000" y="4784271"/>
            <a:ext cx="1055914" cy="958279"/>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Super!</a:t>
            </a:r>
          </a:p>
        </p:txBody>
      </p:sp>
      <p:sp>
        <p:nvSpPr>
          <p:cNvPr id="7" name="Speech Bubble: Rectangle 6">
            <a:extLst>
              <a:ext uri="{FF2B5EF4-FFF2-40B4-BE49-F238E27FC236}">
                <a16:creationId xmlns:a16="http://schemas.microsoft.com/office/drawing/2014/main" id="{230BFCE8-C52E-42BF-AC28-442D6EF12F00}"/>
              </a:ext>
            </a:extLst>
          </p:cNvPr>
          <p:cNvSpPr/>
          <p:nvPr/>
        </p:nvSpPr>
        <p:spPr>
          <a:xfrm>
            <a:off x="4417253" y="762249"/>
            <a:ext cx="7362266" cy="5250710"/>
          </a:xfrm>
          <a:prstGeom prst="wedge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b="0" i="0" dirty="0">
                <a:solidFill>
                  <a:schemeClr val="bg1"/>
                </a:solidFill>
                <a:effectLst/>
                <a:latin typeface="inherit"/>
              </a:rPr>
              <a:t> “I think what Sally said about everyone adhering to deadlines is crucial. If one person is late contributing, it can affect everyone else’s participation and grade, which isn’t fair. I’d rank ‘adhering to deadlines’ above everything else in this category."</a:t>
            </a:r>
          </a:p>
        </p:txBody>
      </p:sp>
    </p:spTree>
    <p:extLst>
      <p:ext uri="{BB962C8B-B14F-4D97-AF65-F5344CB8AC3E}">
        <p14:creationId xmlns:p14="http://schemas.microsoft.com/office/powerpoint/2010/main" val="172619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theme/theme1.xml><?xml version="1.0" encoding="utf-8"?>
<a:theme xmlns:a="http://schemas.openxmlformats.org/drawingml/2006/main" name="ShojiVTI">
  <a:themeElements>
    <a:clrScheme name="Offic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2060</Words>
  <Application>Microsoft Office PowerPoint</Application>
  <PresentationFormat>Widescreen</PresentationFormat>
  <Paragraphs>130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Meiryo</vt:lpstr>
      <vt:lpstr>Arial</vt:lpstr>
      <vt:lpstr>Calibri</vt:lpstr>
      <vt:lpstr>Corbel</vt:lpstr>
      <vt:lpstr>inherit</vt:lpstr>
      <vt:lpstr>Open Sans</vt:lpstr>
      <vt:lpstr>ShojiVTI</vt:lpstr>
      <vt:lpstr>Best class,  Worst Class</vt:lpstr>
      <vt:lpstr>What this assignment entails</vt:lpstr>
      <vt:lpstr>This is an online class</vt:lpstr>
      <vt:lpstr>This is a writing-intensive class</vt:lpstr>
      <vt:lpstr>Are you new to WT? </vt:lpstr>
      <vt:lpstr>Your Goal</vt:lpstr>
      <vt:lpstr>What you will produce for grading</vt:lpstr>
      <vt:lpstr>Roles</vt:lpstr>
      <vt:lpstr>What is expected of all</vt:lpstr>
      <vt:lpstr>Grading</vt:lpstr>
      <vt:lpstr>Deadlines  set by  Dr. Hart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class,  Worst Class</dc:title>
  <dc:creator>Monica Hart</dc:creator>
  <cp:lastModifiedBy>Hart, Monica</cp:lastModifiedBy>
  <cp:revision>3</cp:revision>
  <dcterms:created xsi:type="dcterms:W3CDTF">2020-08-28T18:41:49Z</dcterms:created>
  <dcterms:modified xsi:type="dcterms:W3CDTF">2023-07-18T19:08:19Z</dcterms:modified>
</cp:coreProperties>
</file>